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 id="2147483696" r:id="rId4"/>
  </p:sldMasterIdLst>
  <p:notesMasterIdLst>
    <p:notesMasterId r:id="rId3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x="14630400" cy="8229600"/>
  <p:notesSz cx="8229600" cy="14630400"/>
  <p:embeddedFontLst>
    <p:embeddedFont>
      <p:font typeface="Calibri" panose="020F050202020403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Crimson Pro" pitchFamily="2" charset="77"/>
      <p:regular r:id="rId40"/>
      <p:bold r:id="rId41"/>
      <p:italic r:id="rId42"/>
      <p:boldItalic r:id="rId43"/>
    </p:embeddedFont>
    <p:embeddedFont>
      <p:font typeface="Inter" panose="02000503000000020004" pitchFamily="2" charset="0"/>
      <p:bold r:id="rId44"/>
      <p:italic r:id="rId45"/>
      <p:boldItalic r:id="rId46"/>
    </p:embeddedFont>
    <p:embeddedFont>
      <p:font typeface="Open Sans" panose="020B0606030504020204" pitchFamily="34" charset="0"/>
      <p:regular r:id="rId47"/>
      <p:bold r:id="rId48"/>
      <p:italic r:id="rId49"/>
      <p:boldItalic r:id="rId50"/>
    </p:embeddedFont>
    <p:embeddedFont>
      <p:font typeface="Playfair Display" pitchFamily="2" charset="77"/>
      <p:regular r:id="rId51"/>
      <p:bold r:id="rId52"/>
      <p:italic r:id="rId53"/>
      <p:boldItalic r:id="rId54"/>
    </p:embeddedFont>
    <p:embeddedFont>
      <p:font typeface="Playfair Display SemiBold" pitchFamily="2" charset="77"/>
      <p:regular r:id="rId55"/>
      <p:bold r:id="rId56"/>
      <p:italic r:id="rId57"/>
      <p:boldItalic r:id="rId58"/>
    </p:embeddedFont>
    <p:embeddedFont>
      <p:font typeface="Public Sans" pitchFamily="2" charset="77"/>
      <p:regular r:id="rId59"/>
      <p:bold r:id="rId60"/>
      <p:italic r:id="rId61"/>
      <p:boldItalic r:id="rId62"/>
    </p:embeddedFont>
    <p:embeddedFont>
      <p:font typeface="Public Sans Medium" pitchFamily="2" charset="77"/>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43"/>
    <p:restoredTop sz="94718"/>
  </p:normalViewPr>
  <p:slideViewPr>
    <p:cSldViewPr snapToGrid="0">
      <p:cViewPr varScale="1">
        <p:scale>
          <a:sx n="80" d="100"/>
          <a:sy n="80" d="100"/>
        </p:scale>
        <p:origin x="224"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11.fntdata"/><Relationship Id="rId47" Type="http://schemas.openxmlformats.org/officeDocument/2006/relationships/font" Target="fonts/font16.fntdata"/><Relationship Id="rId63" Type="http://schemas.openxmlformats.org/officeDocument/2006/relationships/font" Target="fonts/font32.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font" Target="fonts/font35.fntdata"/><Relationship Id="rId5" Type="http://schemas.openxmlformats.org/officeDocument/2006/relationships/slide" Target="slides/slide1.xml"/><Relationship Id="rId61" Type="http://schemas.openxmlformats.org/officeDocument/2006/relationships/font" Target="fonts/font3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6.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font" Target="fonts/font34.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8.fntdata"/><Relationship Id="rId34" Type="http://schemas.openxmlformats.org/officeDocument/2006/relationships/font" Target="fonts/font3.fntdata"/><Relationship Id="rId50" Type="http://schemas.openxmlformats.org/officeDocument/2006/relationships/font" Target="fonts/font19.fntdata"/><Relationship Id="rId55"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 name="Google Shape;152;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53" name="Google Shape;153;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97" name="Google Shape;297;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10</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10" name="Google Shape;310;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11</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28" name="Google Shape;328;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12</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50" name="Google Shape;350;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13</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5" name="Google Shape;365;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66" name="Google Shape;366;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14</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ab9ee8c4ba_6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3ab9ee8c4ba_6_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3ab9ee8c4ba_6_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ab9ee8c4ba_6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3ab9ee8c4ba_6_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3ab9ee8c4ba_6_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ab9ee8c4ba_6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3ab9ee8c4ba_6_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3ab9ee8c4ba_6_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ab9ee8c4ba_6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g3ab9ee8c4ba_6_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3ab9ee8c4ba_6_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abb4a9289e_1_112:notes"/>
          <p:cNvSpPr>
            <a:spLocks noGrp="1" noRot="1" noChangeAspect="1"/>
          </p:cNvSpPr>
          <p:nvPr>
            <p:ph type="sldImg" idx="2"/>
          </p:nvPr>
        </p:nvSpPr>
        <p:spPr>
          <a:xfrm>
            <a:off x="1371850" y="1097275"/>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abb4a9289e_1_112:notes"/>
          <p:cNvSpPr txBox="1">
            <a:spLocks noGrp="1"/>
          </p:cNvSpPr>
          <p:nvPr>
            <p:ph type="body" idx="1"/>
          </p:nvPr>
        </p:nvSpPr>
        <p:spPr>
          <a:xfrm>
            <a:off x="822950" y="6949425"/>
            <a:ext cx="6583800" cy="6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 name="Google Shape;160;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61" name="Google Shape;161;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2</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abb4a9289e_9_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g3abb4a9289e_9_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6" name="Google Shape;486;g3abb4a9289e_9_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20</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abb4a9289e_9_2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3" name="Google Shape;493;g3abb4a9289e_9_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4" name="Google Shape;494;g3abb4a9289e_9_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21</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abb4a9289e_9_7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 name="Google Shape;514;g3abb4a9289e_9_7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5" name="Google Shape;515;g3abb4a9289e_9_7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22</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af6b398dfc_0_3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1" name="Google Shape;541;g3af6b398dfc_0_3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2" name="Google Shape;542;g3af6b398dfc_0_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23</a:t>
            </a:fld>
            <a:endParaRPr sz="18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af6b398dfc_0_6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g3af6b398dfc_0_6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5" name="Google Shape;575;g3af6b398dfc_0_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24</a:t>
            </a:fld>
            <a:endParaRPr sz="18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af6b398dfc_0_10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4" name="Google Shape;594;g3af6b398dfc_0_10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5" name="Google Shape;595;g3af6b398dfc_0_10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25</a:t>
            </a:fld>
            <a:endParaRPr sz="18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abad6f0492_0_22:notes"/>
          <p:cNvSpPr>
            <a:spLocks noGrp="1" noRot="1" noChangeAspect="1"/>
          </p:cNvSpPr>
          <p:nvPr>
            <p:ph type="sldImg" idx="2"/>
          </p:nvPr>
        </p:nvSpPr>
        <p:spPr>
          <a:xfrm>
            <a:off x="-1166813" y="0"/>
            <a:ext cx="5334000" cy="3000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g3abad6f0492_0_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622" name="Google Shape;622;g3abad6f0492_0_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26</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 name="Google Shape;186;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87" name="Google Shape;187;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3</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abb4a9289e_5_35:notes"/>
          <p:cNvSpPr>
            <a:spLocks noGrp="1" noRot="1" noChangeAspect="1"/>
          </p:cNvSpPr>
          <p:nvPr>
            <p:ph type="sldImg" idx="2"/>
          </p:nvPr>
        </p:nvSpPr>
        <p:spPr>
          <a:xfrm>
            <a:off x="1371850" y="1097275"/>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abb4a9289e_5_35:notes"/>
          <p:cNvSpPr txBox="1">
            <a:spLocks noGrp="1"/>
          </p:cNvSpPr>
          <p:nvPr>
            <p:ph type="body" idx="1"/>
          </p:nvPr>
        </p:nvSpPr>
        <p:spPr>
          <a:xfrm>
            <a:off x="822950" y="6949425"/>
            <a:ext cx="6583800" cy="6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14" name="Google Shape;214;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5</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24" name="Google Shape;22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6</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40" name="Google Shape;240;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7</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48" name="Google Shape;248;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8</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 name="Google Shape;264;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65" name="Google Shape;265;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9</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9"/>
        <p:cNvGrpSpPr/>
        <p:nvPr/>
      </p:nvGrpSpPr>
      <p:grpSpPr>
        <a:xfrm>
          <a:off x="0" y="0"/>
          <a:ext cx="0" cy="0"/>
          <a:chOff x="0" y="0"/>
          <a:chExt cx="0" cy="0"/>
        </a:xfrm>
      </p:grpSpPr>
      <p:pic>
        <p:nvPicPr>
          <p:cNvPr id="10" name="Google Shape;10;p2"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11" name="Google Shape;11;p2"/>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a:endParaRPr/>
          </a:p>
        </p:txBody>
      </p:sp>
      <p:sp>
        <p:nvSpPr>
          <p:cNvPr id="42" name="Google Shape;42;p11"/>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98720" y="888960"/>
            <a:ext cx="4492800" cy="1209000"/>
          </a:xfrm>
          <a:prstGeom prst="rect">
            <a:avLst/>
          </a:prstGeom>
          <a:noFill/>
          <a:ln>
            <a:noFill/>
          </a:ln>
        </p:spPr>
        <p:txBody>
          <a:bodyPr spcFirstLastPara="1" wrap="square" lIns="146275" tIns="146275" rIns="146275" bIns="146275" anchor="b" anchorCtr="0">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a:endParaRPr/>
          </a:p>
        </p:txBody>
      </p:sp>
      <p:sp>
        <p:nvSpPr>
          <p:cNvPr id="45" name="Google Shape;45;p12"/>
          <p:cNvSpPr txBox="1">
            <a:spLocks noGrp="1"/>
          </p:cNvSpPr>
          <p:nvPr>
            <p:ph type="body" idx="1"/>
          </p:nvPr>
        </p:nvSpPr>
        <p:spPr>
          <a:xfrm>
            <a:off x="498720" y="2223360"/>
            <a:ext cx="4492800" cy="5087100"/>
          </a:xfrm>
          <a:prstGeom prst="rect">
            <a:avLst/>
          </a:prstGeom>
          <a:noFill/>
          <a:ln>
            <a:noFill/>
          </a:ln>
        </p:spPr>
        <p:txBody>
          <a:bodyPr spcFirstLastPara="1" wrap="square" lIns="146275" tIns="146275" rIns="146275" bIns="146275" anchor="t" anchorCtr="0">
            <a:normAutofit/>
          </a:bodyPr>
          <a:lstStyle>
            <a:lvl1pPr marL="457200" lvl="0" indent="-349250" algn="l">
              <a:lnSpc>
                <a:spcPct val="115000"/>
              </a:lnSpc>
              <a:spcBef>
                <a:spcPts val="0"/>
              </a:spcBef>
              <a:spcAft>
                <a:spcPts val="0"/>
              </a:spcAft>
              <a:buSzPts val="1900"/>
              <a:buChar char="●"/>
              <a:defRPr sz="1900"/>
            </a:lvl1pPr>
            <a:lvl2pPr marL="914400" lvl="1" indent="-349250" algn="l">
              <a:lnSpc>
                <a:spcPct val="115000"/>
              </a:lnSpc>
              <a:spcBef>
                <a:spcPts val="0"/>
              </a:spcBef>
              <a:spcAft>
                <a:spcPts val="0"/>
              </a:spcAft>
              <a:buSzPts val="1900"/>
              <a:buChar char="○"/>
              <a:defRPr sz="1900"/>
            </a:lvl2pPr>
            <a:lvl3pPr marL="1371600" lvl="2" indent="-349250" algn="l">
              <a:lnSpc>
                <a:spcPct val="115000"/>
              </a:lnSpc>
              <a:spcBef>
                <a:spcPts val="0"/>
              </a:spcBef>
              <a:spcAft>
                <a:spcPts val="0"/>
              </a:spcAft>
              <a:buSzPts val="1900"/>
              <a:buChar char="■"/>
              <a:defRPr sz="1900"/>
            </a:lvl3pPr>
            <a:lvl4pPr marL="1828800" lvl="3" indent="-349250" algn="l">
              <a:lnSpc>
                <a:spcPct val="115000"/>
              </a:lnSpc>
              <a:spcBef>
                <a:spcPts val="0"/>
              </a:spcBef>
              <a:spcAft>
                <a:spcPts val="0"/>
              </a:spcAft>
              <a:buSzPts val="1900"/>
              <a:buChar char="●"/>
              <a:defRPr sz="1900"/>
            </a:lvl4pPr>
            <a:lvl5pPr marL="2286000" lvl="4" indent="-349250" algn="l">
              <a:lnSpc>
                <a:spcPct val="115000"/>
              </a:lnSpc>
              <a:spcBef>
                <a:spcPts val="0"/>
              </a:spcBef>
              <a:spcAft>
                <a:spcPts val="0"/>
              </a:spcAft>
              <a:buSzPts val="1900"/>
              <a:buChar char="○"/>
              <a:defRPr sz="1900"/>
            </a:lvl5pPr>
            <a:lvl6pPr marL="2743200" lvl="5" indent="-349250" algn="l">
              <a:lnSpc>
                <a:spcPct val="115000"/>
              </a:lnSpc>
              <a:spcBef>
                <a:spcPts val="0"/>
              </a:spcBef>
              <a:spcAft>
                <a:spcPts val="0"/>
              </a:spcAft>
              <a:buSzPts val="1900"/>
              <a:buChar char="■"/>
              <a:defRPr sz="1900"/>
            </a:lvl6pPr>
            <a:lvl7pPr marL="3200400" lvl="6" indent="-349250" algn="l">
              <a:lnSpc>
                <a:spcPct val="115000"/>
              </a:lnSpc>
              <a:spcBef>
                <a:spcPts val="0"/>
              </a:spcBef>
              <a:spcAft>
                <a:spcPts val="0"/>
              </a:spcAft>
              <a:buSzPts val="1900"/>
              <a:buChar char="●"/>
              <a:defRPr sz="1900"/>
            </a:lvl7pPr>
            <a:lvl8pPr marL="3657600" lvl="7" indent="-349250" algn="l">
              <a:lnSpc>
                <a:spcPct val="115000"/>
              </a:lnSpc>
              <a:spcBef>
                <a:spcPts val="0"/>
              </a:spcBef>
              <a:spcAft>
                <a:spcPts val="0"/>
              </a:spcAft>
              <a:buSzPts val="1900"/>
              <a:buChar char="○"/>
              <a:defRPr sz="1900"/>
            </a:lvl8pPr>
            <a:lvl9pPr marL="4114800" lvl="8" indent="-349250" algn="l">
              <a:lnSpc>
                <a:spcPct val="115000"/>
              </a:lnSpc>
              <a:spcBef>
                <a:spcPts val="0"/>
              </a:spcBef>
              <a:spcAft>
                <a:spcPts val="0"/>
              </a:spcAft>
              <a:buSzPts val="1900"/>
              <a:buChar char="■"/>
              <a:defRPr sz="1900"/>
            </a:lvl9pPr>
          </a:lstStyle>
          <a:p>
            <a:endParaRPr/>
          </a:p>
        </p:txBody>
      </p:sp>
      <p:sp>
        <p:nvSpPr>
          <p:cNvPr id="46" name="Google Shape;46;p12"/>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784400" y="720240"/>
            <a:ext cx="10188600" cy="6545400"/>
          </a:xfrm>
          <a:prstGeom prst="rect">
            <a:avLst/>
          </a:prstGeom>
          <a:noFill/>
          <a:ln>
            <a:noFill/>
          </a:ln>
        </p:spPr>
        <p:txBody>
          <a:bodyPr spcFirstLastPara="1" wrap="square" lIns="146275" tIns="146275" rIns="146275" bIns="146275" anchor="ctr" anchorCtr="0">
            <a:normAutofit/>
          </a:bodyPr>
          <a:lstStyle>
            <a:lvl1pPr lvl="0" algn="l">
              <a:lnSpc>
                <a:spcPct val="100000"/>
              </a:lnSpc>
              <a:spcBef>
                <a:spcPts val="0"/>
              </a:spcBef>
              <a:spcAft>
                <a:spcPts val="0"/>
              </a:spcAft>
              <a:buSzPts val="7700"/>
              <a:buNone/>
              <a:defRPr sz="7700"/>
            </a:lvl1pPr>
            <a:lvl2pPr lvl="1" algn="l">
              <a:lnSpc>
                <a:spcPct val="100000"/>
              </a:lnSpc>
              <a:spcBef>
                <a:spcPts val="0"/>
              </a:spcBef>
              <a:spcAft>
                <a:spcPts val="0"/>
              </a:spcAft>
              <a:buSzPts val="7700"/>
              <a:buNone/>
              <a:defRPr sz="7700"/>
            </a:lvl2pPr>
            <a:lvl3pPr lvl="2" algn="l">
              <a:lnSpc>
                <a:spcPct val="100000"/>
              </a:lnSpc>
              <a:spcBef>
                <a:spcPts val="0"/>
              </a:spcBef>
              <a:spcAft>
                <a:spcPts val="0"/>
              </a:spcAft>
              <a:buSzPts val="7700"/>
              <a:buNone/>
              <a:defRPr sz="7700"/>
            </a:lvl3pPr>
            <a:lvl4pPr lvl="3" algn="l">
              <a:lnSpc>
                <a:spcPct val="100000"/>
              </a:lnSpc>
              <a:spcBef>
                <a:spcPts val="0"/>
              </a:spcBef>
              <a:spcAft>
                <a:spcPts val="0"/>
              </a:spcAft>
              <a:buSzPts val="7700"/>
              <a:buNone/>
              <a:defRPr sz="7700"/>
            </a:lvl4pPr>
            <a:lvl5pPr lvl="4" algn="l">
              <a:lnSpc>
                <a:spcPct val="100000"/>
              </a:lnSpc>
              <a:spcBef>
                <a:spcPts val="0"/>
              </a:spcBef>
              <a:spcAft>
                <a:spcPts val="0"/>
              </a:spcAft>
              <a:buSzPts val="7700"/>
              <a:buNone/>
              <a:defRPr sz="7700"/>
            </a:lvl5pPr>
            <a:lvl6pPr lvl="5" algn="l">
              <a:lnSpc>
                <a:spcPct val="100000"/>
              </a:lnSpc>
              <a:spcBef>
                <a:spcPts val="0"/>
              </a:spcBef>
              <a:spcAft>
                <a:spcPts val="0"/>
              </a:spcAft>
              <a:buSzPts val="7700"/>
              <a:buNone/>
              <a:defRPr sz="7700"/>
            </a:lvl6pPr>
            <a:lvl7pPr lvl="6" algn="l">
              <a:lnSpc>
                <a:spcPct val="100000"/>
              </a:lnSpc>
              <a:spcBef>
                <a:spcPts val="0"/>
              </a:spcBef>
              <a:spcAft>
                <a:spcPts val="0"/>
              </a:spcAft>
              <a:buSzPts val="7700"/>
              <a:buNone/>
              <a:defRPr sz="7700"/>
            </a:lvl7pPr>
            <a:lvl8pPr lvl="7" algn="l">
              <a:lnSpc>
                <a:spcPct val="100000"/>
              </a:lnSpc>
              <a:spcBef>
                <a:spcPts val="0"/>
              </a:spcBef>
              <a:spcAft>
                <a:spcPts val="0"/>
              </a:spcAft>
              <a:buSzPts val="7700"/>
              <a:buNone/>
              <a:defRPr sz="7700"/>
            </a:lvl8pPr>
            <a:lvl9pPr lvl="8" algn="l">
              <a:lnSpc>
                <a:spcPct val="100000"/>
              </a:lnSpc>
              <a:spcBef>
                <a:spcPts val="0"/>
              </a:spcBef>
              <a:spcAft>
                <a:spcPts val="0"/>
              </a:spcAft>
              <a:buSzPts val="7700"/>
              <a:buNone/>
              <a:defRPr sz="7700"/>
            </a:lvl9pPr>
          </a:lstStyle>
          <a:p>
            <a:endParaRPr/>
          </a:p>
        </p:txBody>
      </p:sp>
      <p:sp>
        <p:nvSpPr>
          <p:cNvPr id="49" name="Google Shape;49;p13"/>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14"/>
          <p:cNvSpPr/>
          <p:nvPr/>
        </p:nvSpPr>
        <p:spPr>
          <a:xfrm>
            <a:off x="7315200" y="-200"/>
            <a:ext cx="7315200" cy="8229600"/>
          </a:xfrm>
          <a:prstGeom prst="rect">
            <a:avLst/>
          </a:prstGeom>
          <a:solidFill>
            <a:schemeClr val="lt2"/>
          </a:solidFill>
          <a:ln>
            <a:noFill/>
          </a:ln>
        </p:spPr>
        <p:txBody>
          <a:bodyPr spcFirstLastPara="1" wrap="square" lIns="146275" tIns="146275" rIns="146275" bIns="146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14"/>
          <p:cNvSpPr txBox="1">
            <a:spLocks noGrp="1"/>
          </p:cNvSpPr>
          <p:nvPr>
            <p:ph type="title"/>
          </p:nvPr>
        </p:nvSpPr>
        <p:spPr>
          <a:xfrm>
            <a:off x="424800" y="1973080"/>
            <a:ext cx="6472200" cy="2371800"/>
          </a:xfrm>
          <a:prstGeom prst="rect">
            <a:avLst/>
          </a:prstGeom>
          <a:noFill/>
          <a:ln>
            <a:noFill/>
          </a:ln>
        </p:spPr>
        <p:txBody>
          <a:bodyPr spcFirstLastPara="1" wrap="square" lIns="146275" tIns="146275" rIns="146275" bIns="146275" anchor="b" anchorCtr="0">
            <a:norm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a:endParaRPr/>
          </a:p>
        </p:txBody>
      </p:sp>
      <p:sp>
        <p:nvSpPr>
          <p:cNvPr id="53" name="Google Shape;53;p14"/>
          <p:cNvSpPr txBox="1">
            <a:spLocks noGrp="1"/>
          </p:cNvSpPr>
          <p:nvPr>
            <p:ph type="subTitle" idx="1"/>
          </p:nvPr>
        </p:nvSpPr>
        <p:spPr>
          <a:xfrm>
            <a:off x="424800" y="4484920"/>
            <a:ext cx="6472200" cy="1976100"/>
          </a:xfrm>
          <a:prstGeom prst="rect">
            <a:avLst/>
          </a:prstGeom>
          <a:noFill/>
          <a:ln>
            <a:noFill/>
          </a:ln>
        </p:spPr>
        <p:txBody>
          <a:bodyPr spcFirstLastPara="1" wrap="square" lIns="146275" tIns="146275" rIns="146275" bIns="146275" anchor="t" anchorCtr="0">
            <a:norm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a:endParaRPr/>
          </a:p>
        </p:txBody>
      </p:sp>
      <p:sp>
        <p:nvSpPr>
          <p:cNvPr id="54" name="Google Shape;54;p14"/>
          <p:cNvSpPr txBox="1">
            <a:spLocks noGrp="1"/>
          </p:cNvSpPr>
          <p:nvPr>
            <p:ph type="body" idx="2"/>
          </p:nvPr>
        </p:nvSpPr>
        <p:spPr>
          <a:xfrm>
            <a:off x="7903200" y="1158520"/>
            <a:ext cx="6139200" cy="5912100"/>
          </a:xfrm>
          <a:prstGeom prst="rect">
            <a:avLst/>
          </a:prstGeom>
          <a:noFill/>
          <a:ln>
            <a:noFill/>
          </a:ln>
        </p:spPr>
        <p:txBody>
          <a:bodyPr spcFirstLastPara="1" wrap="square" lIns="146275" tIns="146275" rIns="146275" bIns="146275" anchor="ctr" anchorCtr="0">
            <a:normAutofit/>
          </a:bodyPr>
          <a:lstStyle>
            <a:lvl1pPr marL="457200" lvl="0" indent="-412750" algn="l">
              <a:lnSpc>
                <a:spcPct val="115000"/>
              </a:lnSpc>
              <a:spcBef>
                <a:spcPts val="0"/>
              </a:spcBef>
              <a:spcAft>
                <a:spcPts val="0"/>
              </a:spcAft>
              <a:buSzPts val="29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55" name="Google Shape;55;p14"/>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5"/>
          <p:cNvSpPr txBox="1">
            <a:spLocks noGrp="1"/>
          </p:cNvSpPr>
          <p:nvPr>
            <p:ph type="body" idx="1"/>
          </p:nvPr>
        </p:nvSpPr>
        <p:spPr>
          <a:xfrm>
            <a:off x="498720" y="6768920"/>
            <a:ext cx="9598200" cy="968100"/>
          </a:xfrm>
          <a:prstGeom prst="rect">
            <a:avLst/>
          </a:prstGeom>
          <a:noFill/>
          <a:ln>
            <a:noFill/>
          </a:ln>
        </p:spPr>
        <p:txBody>
          <a:bodyPr spcFirstLastPara="1" wrap="square" lIns="146275" tIns="146275" rIns="146275" bIns="146275" anchor="ctr" anchorCtr="0">
            <a:normAutofit/>
          </a:bodyPr>
          <a:lstStyle>
            <a:lvl1pPr marL="457200" lvl="0" indent="-228600" algn="l">
              <a:lnSpc>
                <a:spcPct val="100000"/>
              </a:lnSpc>
              <a:spcBef>
                <a:spcPts val="0"/>
              </a:spcBef>
              <a:spcAft>
                <a:spcPts val="0"/>
              </a:spcAft>
              <a:buSzPts val="2900"/>
              <a:buNone/>
              <a:defRPr/>
            </a:lvl1pPr>
          </a:lstStyle>
          <a:p>
            <a:endParaRPr/>
          </a:p>
        </p:txBody>
      </p:sp>
      <p:sp>
        <p:nvSpPr>
          <p:cNvPr id="58" name="Google Shape;58;p15"/>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6"/>
          <p:cNvSpPr txBox="1">
            <a:spLocks noGrp="1"/>
          </p:cNvSpPr>
          <p:nvPr>
            <p:ph type="title" hasCustomPrompt="1"/>
          </p:nvPr>
        </p:nvSpPr>
        <p:spPr>
          <a:xfrm>
            <a:off x="498720" y="1769800"/>
            <a:ext cx="13632900" cy="3141600"/>
          </a:xfrm>
          <a:prstGeom prst="rect">
            <a:avLst/>
          </a:prstGeom>
          <a:noFill/>
          <a:ln>
            <a:noFill/>
          </a:ln>
        </p:spPr>
        <p:txBody>
          <a:bodyPr spcFirstLastPara="1" wrap="square" lIns="146275" tIns="146275" rIns="146275" bIns="146275" anchor="b" anchorCtr="0">
            <a:normAutofit/>
          </a:bodyPr>
          <a:lstStyle>
            <a:lvl1pPr lvl="0" algn="ctr">
              <a:lnSpc>
                <a:spcPct val="100000"/>
              </a:lnSpc>
              <a:spcBef>
                <a:spcPts val="0"/>
              </a:spcBef>
              <a:spcAft>
                <a:spcPts val="0"/>
              </a:spcAft>
              <a:buSzPts val="19200"/>
              <a:buNone/>
              <a:defRPr sz="19200"/>
            </a:lvl1pPr>
            <a:lvl2pPr lvl="1" algn="ctr">
              <a:lnSpc>
                <a:spcPct val="100000"/>
              </a:lnSpc>
              <a:spcBef>
                <a:spcPts val="0"/>
              </a:spcBef>
              <a:spcAft>
                <a:spcPts val="0"/>
              </a:spcAft>
              <a:buSzPts val="19200"/>
              <a:buNone/>
              <a:defRPr sz="19200"/>
            </a:lvl2pPr>
            <a:lvl3pPr lvl="2" algn="ctr">
              <a:lnSpc>
                <a:spcPct val="100000"/>
              </a:lnSpc>
              <a:spcBef>
                <a:spcPts val="0"/>
              </a:spcBef>
              <a:spcAft>
                <a:spcPts val="0"/>
              </a:spcAft>
              <a:buSzPts val="19200"/>
              <a:buNone/>
              <a:defRPr sz="19200"/>
            </a:lvl3pPr>
            <a:lvl4pPr lvl="3" algn="ctr">
              <a:lnSpc>
                <a:spcPct val="100000"/>
              </a:lnSpc>
              <a:spcBef>
                <a:spcPts val="0"/>
              </a:spcBef>
              <a:spcAft>
                <a:spcPts val="0"/>
              </a:spcAft>
              <a:buSzPts val="19200"/>
              <a:buNone/>
              <a:defRPr sz="19200"/>
            </a:lvl4pPr>
            <a:lvl5pPr lvl="4" algn="ctr">
              <a:lnSpc>
                <a:spcPct val="100000"/>
              </a:lnSpc>
              <a:spcBef>
                <a:spcPts val="0"/>
              </a:spcBef>
              <a:spcAft>
                <a:spcPts val="0"/>
              </a:spcAft>
              <a:buSzPts val="19200"/>
              <a:buNone/>
              <a:defRPr sz="19200"/>
            </a:lvl5pPr>
            <a:lvl6pPr lvl="5" algn="ctr">
              <a:lnSpc>
                <a:spcPct val="100000"/>
              </a:lnSpc>
              <a:spcBef>
                <a:spcPts val="0"/>
              </a:spcBef>
              <a:spcAft>
                <a:spcPts val="0"/>
              </a:spcAft>
              <a:buSzPts val="19200"/>
              <a:buNone/>
              <a:defRPr sz="19200"/>
            </a:lvl6pPr>
            <a:lvl7pPr lvl="6" algn="ctr">
              <a:lnSpc>
                <a:spcPct val="100000"/>
              </a:lnSpc>
              <a:spcBef>
                <a:spcPts val="0"/>
              </a:spcBef>
              <a:spcAft>
                <a:spcPts val="0"/>
              </a:spcAft>
              <a:buSzPts val="19200"/>
              <a:buNone/>
              <a:defRPr sz="19200"/>
            </a:lvl7pPr>
            <a:lvl8pPr lvl="7" algn="ctr">
              <a:lnSpc>
                <a:spcPct val="100000"/>
              </a:lnSpc>
              <a:spcBef>
                <a:spcPts val="0"/>
              </a:spcBef>
              <a:spcAft>
                <a:spcPts val="0"/>
              </a:spcAft>
              <a:buSzPts val="19200"/>
              <a:buNone/>
              <a:defRPr sz="19200"/>
            </a:lvl8pPr>
            <a:lvl9pPr lvl="8" algn="ctr">
              <a:lnSpc>
                <a:spcPct val="100000"/>
              </a:lnSpc>
              <a:spcBef>
                <a:spcPts val="0"/>
              </a:spcBef>
              <a:spcAft>
                <a:spcPts val="0"/>
              </a:spcAft>
              <a:buSzPts val="19200"/>
              <a:buNone/>
              <a:defRPr sz="19200"/>
            </a:lvl9pPr>
          </a:lstStyle>
          <a:p>
            <a:r>
              <a:t>xx%</a:t>
            </a:r>
          </a:p>
        </p:txBody>
      </p:sp>
      <p:sp>
        <p:nvSpPr>
          <p:cNvPr id="61" name="Google Shape;61;p16"/>
          <p:cNvSpPr txBox="1">
            <a:spLocks noGrp="1"/>
          </p:cNvSpPr>
          <p:nvPr>
            <p:ph type="body" idx="1"/>
          </p:nvPr>
        </p:nvSpPr>
        <p:spPr>
          <a:xfrm>
            <a:off x="498720" y="5043560"/>
            <a:ext cx="13632900" cy="2081400"/>
          </a:xfrm>
          <a:prstGeom prst="rect">
            <a:avLst/>
          </a:prstGeom>
          <a:noFill/>
          <a:ln>
            <a:noFill/>
          </a:ln>
        </p:spPr>
        <p:txBody>
          <a:bodyPr spcFirstLastPara="1" wrap="square" lIns="146275" tIns="146275" rIns="146275" bIns="146275" anchor="t" anchorCtr="0">
            <a:normAutofit/>
          </a:bodyPr>
          <a:lstStyle>
            <a:lvl1pPr marL="457200" lvl="0" indent="-412750" algn="ctr">
              <a:lnSpc>
                <a:spcPct val="115000"/>
              </a:lnSpc>
              <a:spcBef>
                <a:spcPts val="0"/>
              </a:spcBef>
              <a:spcAft>
                <a:spcPts val="0"/>
              </a:spcAft>
              <a:buSzPts val="2900"/>
              <a:buChar char="●"/>
              <a:defRPr/>
            </a:lvl1pPr>
            <a:lvl2pPr marL="914400" lvl="1" indent="-368300" algn="ctr">
              <a:lnSpc>
                <a:spcPct val="115000"/>
              </a:lnSpc>
              <a:spcBef>
                <a:spcPts val="0"/>
              </a:spcBef>
              <a:spcAft>
                <a:spcPts val="0"/>
              </a:spcAft>
              <a:buSzPts val="2200"/>
              <a:buChar char="○"/>
              <a:defRPr/>
            </a:lvl2pPr>
            <a:lvl3pPr marL="1371600" lvl="2" indent="-368300" algn="ctr">
              <a:lnSpc>
                <a:spcPct val="115000"/>
              </a:lnSpc>
              <a:spcBef>
                <a:spcPts val="0"/>
              </a:spcBef>
              <a:spcAft>
                <a:spcPts val="0"/>
              </a:spcAft>
              <a:buSzPts val="2200"/>
              <a:buChar char="■"/>
              <a:defRPr/>
            </a:lvl3pPr>
            <a:lvl4pPr marL="1828800" lvl="3" indent="-368300" algn="ctr">
              <a:lnSpc>
                <a:spcPct val="115000"/>
              </a:lnSpc>
              <a:spcBef>
                <a:spcPts val="0"/>
              </a:spcBef>
              <a:spcAft>
                <a:spcPts val="0"/>
              </a:spcAft>
              <a:buSzPts val="2200"/>
              <a:buChar char="●"/>
              <a:defRPr/>
            </a:lvl4pPr>
            <a:lvl5pPr marL="2286000" lvl="4" indent="-368300" algn="ctr">
              <a:lnSpc>
                <a:spcPct val="115000"/>
              </a:lnSpc>
              <a:spcBef>
                <a:spcPts val="0"/>
              </a:spcBef>
              <a:spcAft>
                <a:spcPts val="0"/>
              </a:spcAft>
              <a:buSzPts val="2200"/>
              <a:buChar char="○"/>
              <a:defRPr/>
            </a:lvl5pPr>
            <a:lvl6pPr marL="2743200" lvl="5" indent="-368300" algn="ctr">
              <a:lnSpc>
                <a:spcPct val="115000"/>
              </a:lnSpc>
              <a:spcBef>
                <a:spcPts val="0"/>
              </a:spcBef>
              <a:spcAft>
                <a:spcPts val="0"/>
              </a:spcAft>
              <a:buSzPts val="2200"/>
              <a:buChar char="■"/>
              <a:defRPr/>
            </a:lvl6pPr>
            <a:lvl7pPr marL="3200400" lvl="6" indent="-368300" algn="ctr">
              <a:lnSpc>
                <a:spcPct val="115000"/>
              </a:lnSpc>
              <a:spcBef>
                <a:spcPts val="0"/>
              </a:spcBef>
              <a:spcAft>
                <a:spcPts val="0"/>
              </a:spcAft>
              <a:buSzPts val="2200"/>
              <a:buChar char="●"/>
              <a:defRPr/>
            </a:lvl7pPr>
            <a:lvl8pPr marL="3657600" lvl="7" indent="-368300" algn="ctr">
              <a:lnSpc>
                <a:spcPct val="115000"/>
              </a:lnSpc>
              <a:spcBef>
                <a:spcPts val="0"/>
              </a:spcBef>
              <a:spcAft>
                <a:spcPts val="0"/>
              </a:spcAft>
              <a:buSzPts val="2200"/>
              <a:buChar char="○"/>
              <a:defRPr/>
            </a:lvl8pPr>
            <a:lvl9pPr marL="4114800" lvl="8" indent="-368300" algn="ctr">
              <a:lnSpc>
                <a:spcPct val="115000"/>
              </a:lnSpc>
              <a:spcBef>
                <a:spcPts val="0"/>
              </a:spcBef>
              <a:spcAft>
                <a:spcPts val="0"/>
              </a:spcAft>
              <a:buSzPts val="2200"/>
              <a:buChar char="■"/>
              <a:defRPr/>
            </a:lvl9pPr>
          </a:lstStyle>
          <a:p>
            <a:endParaRPr/>
          </a:p>
        </p:txBody>
      </p:sp>
      <p:sp>
        <p:nvSpPr>
          <p:cNvPr id="62" name="Google Shape;62;p16"/>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66"/>
        <p:cNvGrpSpPr/>
        <p:nvPr/>
      </p:nvGrpSpPr>
      <p:grpSpPr>
        <a:xfrm>
          <a:off x="0" y="0"/>
          <a:ext cx="0" cy="0"/>
          <a:chOff x="0" y="0"/>
          <a:chExt cx="0" cy="0"/>
        </a:xfrm>
      </p:grpSpPr>
      <p:pic>
        <p:nvPicPr>
          <p:cNvPr id="67" name="Google Shape;67;p19"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68" name="Google Shape;68;p19"/>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69"/>
        <p:cNvGrpSpPr/>
        <p:nvPr/>
      </p:nvGrpSpPr>
      <p:grpSpPr>
        <a:xfrm>
          <a:off x="0" y="0"/>
          <a:ext cx="0" cy="0"/>
          <a:chOff x="0" y="0"/>
          <a:chExt cx="0" cy="0"/>
        </a:xfrm>
      </p:grpSpPr>
      <p:pic>
        <p:nvPicPr>
          <p:cNvPr id="70" name="Google Shape;70;p20"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71" name="Google Shape;71;p20"/>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72"/>
        <p:cNvGrpSpPr/>
        <p:nvPr/>
      </p:nvGrpSpPr>
      <p:grpSpPr>
        <a:xfrm>
          <a:off x="0" y="0"/>
          <a:ext cx="0" cy="0"/>
          <a:chOff x="0" y="0"/>
          <a:chExt cx="0" cy="0"/>
        </a:xfrm>
      </p:grpSpPr>
      <p:pic>
        <p:nvPicPr>
          <p:cNvPr id="73" name="Google Shape;73;p21"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74" name="Google Shape;74;p21"/>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2"/>
        <p:cNvGrpSpPr/>
        <p:nvPr/>
      </p:nvGrpSpPr>
      <p:grpSpPr>
        <a:xfrm>
          <a:off x="0" y="0"/>
          <a:ext cx="0" cy="0"/>
          <a:chOff x="0" y="0"/>
          <a:chExt cx="0" cy="0"/>
        </a:xfrm>
      </p:grpSpPr>
      <p:pic>
        <p:nvPicPr>
          <p:cNvPr id="13" name="Google Shape;13;p3"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14" name="Google Shape;14;p3"/>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75"/>
        <p:cNvGrpSpPr/>
        <p:nvPr/>
      </p:nvGrpSpPr>
      <p:grpSpPr>
        <a:xfrm>
          <a:off x="0" y="0"/>
          <a:ext cx="0" cy="0"/>
          <a:chOff x="0" y="0"/>
          <a:chExt cx="0" cy="0"/>
        </a:xfrm>
      </p:grpSpPr>
      <p:pic>
        <p:nvPicPr>
          <p:cNvPr id="76" name="Google Shape;76;p22"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77" name="Google Shape;77;p22"/>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78"/>
        <p:cNvGrpSpPr/>
        <p:nvPr/>
      </p:nvGrpSpPr>
      <p:grpSpPr>
        <a:xfrm>
          <a:off x="0" y="0"/>
          <a:ext cx="0" cy="0"/>
          <a:chOff x="0" y="0"/>
          <a:chExt cx="0" cy="0"/>
        </a:xfrm>
      </p:grpSpPr>
      <p:pic>
        <p:nvPicPr>
          <p:cNvPr id="79" name="Google Shape;79;p23"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80" name="Google Shape;80;p23"/>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81"/>
        <p:cNvGrpSpPr/>
        <p:nvPr/>
      </p:nvGrpSpPr>
      <p:grpSpPr>
        <a:xfrm>
          <a:off x="0" y="0"/>
          <a:ext cx="0" cy="0"/>
          <a:chOff x="0" y="0"/>
          <a:chExt cx="0" cy="0"/>
        </a:xfrm>
      </p:grpSpPr>
      <p:pic>
        <p:nvPicPr>
          <p:cNvPr id="82" name="Google Shape;82;p24"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83" name="Google Shape;83;p24"/>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84"/>
        <p:cNvGrpSpPr/>
        <p:nvPr/>
      </p:nvGrpSpPr>
      <p:grpSpPr>
        <a:xfrm>
          <a:off x="0" y="0"/>
          <a:ext cx="0" cy="0"/>
          <a:chOff x="0" y="0"/>
          <a:chExt cx="0" cy="0"/>
        </a:xfrm>
      </p:grpSpPr>
      <p:pic>
        <p:nvPicPr>
          <p:cNvPr id="85" name="Google Shape;85;p25"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86" name="Google Shape;86;p25"/>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87"/>
        <p:cNvGrpSpPr/>
        <p:nvPr/>
      </p:nvGrpSpPr>
      <p:grpSpPr>
        <a:xfrm>
          <a:off x="0" y="0"/>
          <a:ext cx="0" cy="0"/>
          <a:chOff x="0" y="0"/>
          <a:chExt cx="0" cy="0"/>
        </a:xfrm>
      </p:grpSpPr>
      <p:pic>
        <p:nvPicPr>
          <p:cNvPr id="88" name="Google Shape;88;p26"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89" name="Google Shape;89;p26"/>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90"/>
        <p:cNvGrpSpPr/>
        <p:nvPr/>
      </p:nvGrpSpPr>
      <p:grpSpPr>
        <a:xfrm>
          <a:off x="0" y="0"/>
          <a:ext cx="0" cy="0"/>
          <a:chOff x="0" y="0"/>
          <a:chExt cx="0" cy="0"/>
        </a:xfrm>
      </p:grpSpPr>
      <p:pic>
        <p:nvPicPr>
          <p:cNvPr id="91" name="Google Shape;91;p27"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92" name="Google Shape;92;p27"/>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93"/>
        <p:cNvGrpSpPr/>
        <p:nvPr/>
      </p:nvGrpSpPr>
      <p:grpSpPr>
        <a:xfrm>
          <a:off x="0" y="0"/>
          <a:ext cx="0" cy="0"/>
          <a:chOff x="0" y="0"/>
          <a:chExt cx="0" cy="0"/>
        </a:xfrm>
      </p:grpSpPr>
      <p:pic>
        <p:nvPicPr>
          <p:cNvPr id="94" name="Google Shape;94;p28"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95" name="Google Shape;95;p28"/>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98"/>
        <p:cNvGrpSpPr/>
        <p:nvPr/>
      </p:nvGrpSpPr>
      <p:grpSpPr>
        <a:xfrm>
          <a:off x="0" y="0"/>
          <a:ext cx="0" cy="0"/>
          <a:chOff x="0" y="0"/>
          <a:chExt cx="0" cy="0"/>
        </a:xfrm>
      </p:grpSpPr>
      <p:pic>
        <p:nvPicPr>
          <p:cNvPr id="99" name="Google Shape;99;p31"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00" name="Google Shape;100;p31"/>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01"/>
        <p:cNvGrpSpPr/>
        <p:nvPr/>
      </p:nvGrpSpPr>
      <p:grpSpPr>
        <a:xfrm>
          <a:off x="0" y="0"/>
          <a:ext cx="0" cy="0"/>
          <a:chOff x="0" y="0"/>
          <a:chExt cx="0" cy="0"/>
        </a:xfrm>
      </p:grpSpPr>
      <p:pic>
        <p:nvPicPr>
          <p:cNvPr id="102" name="Google Shape;102;p32"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03" name="Google Shape;103;p32"/>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5"/>
        <p:cNvGrpSpPr/>
        <p:nvPr/>
      </p:nvGrpSpPr>
      <p:grpSpPr>
        <a:xfrm>
          <a:off x="0" y="0"/>
          <a:ext cx="0" cy="0"/>
          <a:chOff x="0" y="0"/>
          <a:chExt cx="0" cy="0"/>
        </a:xfrm>
      </p:grpSpPr>
      <p:pic>
        <p:nvPicPr>
          <p:cNvPr id="16" name="Google Shape;16;p4"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17" name="Google Shape;17;p4"/>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04"/>
        <p:cNvGrpSpPr/>
        <p:nvPr/>
      </p:nvGrpSpPr>
      <p:grpSpPr>
        <a:xfrm>
          <a:off x="0" y="0"/>
          <a:ext cx="0" cy="0"/>
          <a:chOff x="0" y="0"/>
          <a:chExt cx="0" cy="0"/>
        </a:xfrm>
      </p:grpSpPr>
      <p:pic>
        <p:nvPicPr>
          <p:cNvPr id="105" name="Google Shape;105;p33"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06" name="Google Shape;106;p33"/>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107"/>
        <p:cNvGrpSpPr/>
        <p:nvPr/>
      </p:nvGrpSpPr>
      <p:grpSpPr>
        <a:xfrm>
          <a:off x="0" y="0"/>
          <a:ext cx="0" cy="0"/>
          <a:chOff x="0" y="0"/>
          <a:chExt cx="0" cy="0"/>
        </a:xfrm>
      </p:grpSpPr>
      <p:pic>
        <p:nvPicPr>
          <p:cNvPr id="108" name="Google Shape;108;p34"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09" name="Google Shape;109;p34"/>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110"/>
        <p:cNvGrpSpPr/>
        <p:nvPr/>
      </p:nvGrpSpPr>
      <p:grpSpPr>
        <a:xfrm>
          <a:off x="0" y="0"/>
          <a:ext cx="0" cy="0"/>
          <a:chOff x="0" y="0"/>
          <a:chExt cx="0" cy="0"/>
        </a:xfrm>
      </p:grpSpPr>
      <p:pic>
        <p:nvPicPr>
          <p:cNvPr id="111" name="Google Shape;111;p35"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12" name="Google Shape;112;p35"/>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113"/>
        <p:cNvGrpSpPr/>
        <p:nvPr/>
      </p:nvGrpSpPr>
      <p:grpSpPr>
        <a:xfrm>
          <a:off x="0" y="0"/>
          <a:ext cx="0" cy="0"/>
          <a:chOff x="0" y="0"/>
          <a:chExt cx="0" cy="0"/>
        </a:xfrm>
      </p:grpSpPr>
      <p:pic>
        <p:nvPicPr>
          <p:cNvPr id="114" name="Google Shape;114;p36"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15" name="Google Shape;115;p36"/>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116"/>
        <p:cNvGrpSpPr/>
        <p:nvPr/>
      </p:nvGrpSpPr>
      <p:grpSpPr>
        <a:xfrm>
          <a:off x="0" y="0"/>
          <a:ext cx="0" cy="0"/>
          <a:chOff x="0" y="0"/>
          <a:chExt cx="0" cy="0"/>
        </a:xfrm>
      </p:grpSpPr>
      <p:pic>
        <p:nvPicPr>
          <p:cNvPr id="117" name="Google Shape;117;p37"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18" name="Google Shape;118;p37"/>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119"/>
        <p:cNvGrpSpPr/>
        <p:nvPr/>
      </p:nvGrpSpPr>
      <p:grpSpPr>
        <a:xfrm>
          <a:off x="0" y="0"/>
          <a:ext cx="0" cy="0"/>
          <a:chOff x="0" y="0"/>
          <a:chExt cx="0" cy="0"/>
        </a:xfrm>
      </p:grpSpPr>
      <p:pic>
        <p:nvPicPr>
          <p:cNvPr id="120" name="Google Shape;120;p38"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21" name="Google Shape;121;p38"/>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22"/>
        <p:cNvGrpSpPr/>
        <p:nvPr/>
      </p:nvGrpSpPr>
      <p:grpSpPr>
        <a:xfrm>
          <a:off x="0" y="0"/>
          <a:ext cx="0" cy="0"/>
          <a:chOff x="0" y="0"/>
          <a:chExt cx="0" cy="0"/>
        </a:xfrm>
      </p:grpSpPr>
      <p:pic>
        <p:nvPicPr>
          <p:cNvPr id="123" name="Google Shape;123;p39"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24" name="Google Shape;124;p39"/>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25"/>
        <p:cNvGrpSpPr/>
        <p:nvPr/>
      </p:nvGrpSpPr>
      <p:grpSpPr>
        <a:xfrm>
          <a:off x="0" y="0"/>
          <a:ext cx="0" cy="0"/>
          <a:chOff x="0" y="0"/>
          <a:chExt cx="0" cy="0"/>
        </a:xfrm>
      </p:grpSpPr>
      <p:pic>
        <p:nvPicPr>
          <p:cNvPr id="126" name="Google Shape;126;p40"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27" name="Google Shape;127;p40"/>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30"/>
        <p:cNvGrpSpPr/>
        <p:nvPr/>
      </p:nvGrpSpPr>
      <p:grpSpPr>
        <a:xfrm>
          <a:off x="0" y="0"/>
          <a:ext cx="0" cy="0"/>
          <a:chOff x="0" y="0"/>
          <a:chExt cx="0" cy="0"/>
        </a:xfrm>
      </p:grpSpPr>
      <p:pic>
        <p:nvPicPr>
          <p:cNvPr id="131" name="Google Shape;131;p4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32" name="Google Shape;132;p43"/>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8"/>
        <p:cNvGrpSpPr/>
        <p:nvPr/>
      </p:nvGrpSpPr>
      <p:grpSpPr>
        <a:xfrm>
          <a:off x="0" y="0"/>
          <a:ext cx="0" cy="0"/>
          <a:chOff x="0" y="0"/>
          <a:chExt cx="0" cy="0"/>
        </a:xfrm>
      </p:grpSpPr>
      <p:pic>
        <p:nvPicPr>
          <p:cNvPr id="19" name="Google Shape;19;p5"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20" name="Google Shape;20;p5"/>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33"/>
        <p:cNvGrpSpPr/>
        <p:nvPr/>
      </p:nvGrpSpPr>
      <p:grpSpPr>
        <a:xfrm>
          <a:off x="0" y="0"/>
          <a:ext cx="0" cy="0"/>
          <a:chOff x="0" y="0"/>
          <a:chExt cx="0" cy="0"/>
        </a:xfrm>
      </p:grpSpPr>
      <p:pic>
        <p:nvPicPr>
          <p:cNvPr id="134" name="Google Shape;134;p4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35" name="Google Shape;135;p44"/>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36"/>
        <p:cNvGrpSpPr/>
        <p:nvPr/>
      </p:nvGrpSpPr>
      <p:grpSpPr>
        <a:xfrm>
          <a:off x="0" y="0"/>
          <a:ext cx="0" cy="0"/>
          <a:chOff x="0" y="0"/>
          <a:chExt cx="0" cy="0"/>
        </a:xfrm>
      </p:grpSpPr>
      <p:pic>
        <p:nvPicPr>
          <p:cNvPr id="137" name="Google Shape;137;p4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38" name="Google Shape;138;p45"/>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39"/>
        <p:cNvGrpSpPr/>
        <p:nvPr/>
      </p:nvGrpSpPr>
      <p:grpSpPr>
        <a:xfrm>
          <a:off x="0" y="0"/>
          <a:ext cx="0" cy="0"/>
          <a:chOff x="0" y="0"/>
          <a:chExt cx="0" cy="0"/>
        </a:xfrm>
      </p:grpSpPr>
      <p:pic>
        <p:nvPicPr>
          <p:cNvPr id="140" name="Google Shape;140;p4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41" name="Google Shape;141;p46"/>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143"/>
        <p:cNvGrpSpPr/>
        <p:nvPr/>
      </p:nvGrpSpPr>
      <p:grpSpPr>
        <a:xfrm>
          <a:off x="0" y="0"/>
          <a:ext cx="0" cy="0"/>
          <a:chOff x="0" y="0"/>
          <a:chExt cx="0" cy="0"/>
        </a:xfrm>
      </p:grpSpPr>
      <p:pic>
        <p:nvPicPr>
          <p:cNvPr id="144" name="Google Shape;144;p48"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145" name="Google Shape;145;p48"/>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48" descr="preencoded.png">
            <a:hlinkClick r:id="rId3"/>
          </p:cNvPr>
          <p:cNvPicPr preferRelativeResize="0"/>
          <p:nvPr/>
        </p:nvPicPr>
        <p:blipFill rotWithShape="1">
          <a:blip r:embed="rId4">
            <a:alphaModFix/>
          </a:blip>
          <a:srcRect/>
          <a:stretch/>
        </p:blipFill>
        <p:spPr>
          <a:xfrm>
            <a:off x="12839215" y="7749540"/>
            <a:ext cx="1722604" cy="41148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47"/>
        <p:cNvGrpSpPr/>
        <p:nvPr/>
      </p:nvGrpSpPr>
      <p:grpSpPr>
        <a:xfrm>
          <a:off x="0" y="0"/>
          <a:ext cx="0" cy="0"/>
          <a:chOff x="0" y="0"/>
          <a:chExt cx="0" cy="0"/>
        </a:xfrm>
      </p:grpSpPr>
      <p:pic>
        <p:nvPicPr>
          <p:cNvPr id="148" name="Google Shape;148;p49"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149" name="Google Shape;149;p49"/>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1"/>
        <p:cNvGrpSpPr/>
        <p:nvPr/>
      </p:nvGrpSpPr>
      <p:grpSpPr>
        <a:xfrm>
          <a:off x="0" y="0"/>
          <a:ext cx="0" cy="0"/>
          <a:chOff x="0" y="0"/>
          <a:chExt cx="0" cy="0"/>
        </a:xfrm>
      </p:grpSpPr>
      <p:pic>
        <p:nvPicPr>
          <p:cNvPr id="22" name="Google Shape;22;p6"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23" name="Google Shape;23;p6"/>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498733" y="1191320"/>
            <a:ext cx="13632900" cy="3284100"/>
          </a:xfrm>
          <a:prstGeom prst="rect">
            <a:avLst/>
          </a:prstGeom>
          <a:noFill/>
          <a:ln>
            <a:noFill/>
          </a:ln>
        </p:spPr>
        <p:txBody>
          <a:bodyPr spcFirstLastPara="1" wrap="square" lIns="146275" tIns="146275" rIns="146275" bIns="146275" anchor="b" anchorCtr="0">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a:endParaRPr/>
          </a:p>
        </p:txBody>
      </p:sp>
      <p:sp>
        <p:nvSpPr>
          <p:cNvPr id="26" name="Google Shape;26;p7"/>
          <p:cNvSpPr txBox="1">
            <a:spLocks noGrp="1"/>
          </p:cNvSpPr>
          <p:nvPr>
            <p:ph type="subTitle" idx="1"/>
          </p:nvPr>
        </p:nvSpPr>
        <p:spPr>
          <a:xfrm>
            <a:off x="498720" y="4534600"/>
            <a:ext cx="13632900" cy="1268100"/>
          </a:xfrm>
          <a:prstGeom prst="rect">
            <a:avLst/>
          </a:prstGeom>
          <a:noFill/>
          <a:ln>
            <a:noFill/>
          </a:ln>
        </p:spPr>
        <p:txBody>
          <a:bodyPr spcFirstLastPara="1" wrap="square" lIns="146275" tIns="146275" rIns="146275" bIns="146275" anchor="t" anchorCtr="0">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a:endParaRPr/>
          </a:p>
        </p:txBody>
      </p:sp>
      <p:sp>
        <p:nvSpPr>
          <p:cNvPr id="27" name="Google Shape;27;p7"/>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498720" y="3441360"/>
            <a:ext cx="13632900" cy="1347000"/>
          </a:xfrm>
          <a:prstGeom prst="rect">
            <a:avLst/>
          </a:prstGeom>
          <a:noFill/>
          <a:ln>
            <a:noFill/>
          </a:ln>
        </p:spPr>
        <p:txBody>
          <a:bodyPr spcFirstLastPara="1" wrap="square" lIns="146275" tIns="146275" rIns="146275" bIns="146275" anchor="ctr" anchorCtr="0">
            <a:norm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a:endParaRPr/>
          </a:p>
        </p:txBody>
      </p:sp>
      <p:sp>
        <p:nvSpPr>
          <p:cNvPr id="30" name="Google Shape;30;p8"/>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a:endParaRPr/>
          </a:p>
        </p:txBody>
      </p:sp>
      <p:sp>
        <p:nvSpPr>
          <p:cNvPr id="33" name="Google Shape;33;p9"/>
          <p:cNvSpPr txBox="1">
            <a:spLocks noGrp="1"/>
          </p:cNvSpPr>
          <p:nvPr>
            <p:ph type="body" idx="1"/>
          </p:nvPr>
        </p:nvSpPr>
        <p:spPr>
          <a:xfrm>
            <a:off x="498720" y="1843960"/>
            <a:ext cx="13632900" cy="5466300"/>
          </a:xfrm>
          <a:prstGeom prst="rect">
            <a:avLst/>
          </a:prstGeom>
          <a:noFill/>
          <a:ln>
            <a:noFill/>
          </a:ln>
        </p:spPr>
        <p:txBody>
          <a:bodyPr spcFirstLastPara="1" wrap="square" lIns="146275" tIns="146275" rIns="146275" bIns="146275" anchor="t" anchorCtr="0">
            <a:normAutofit/>
          </a:bodyPr>
          <a:lstStyle>
            <a:lvl1pPr marL="457200" lvl="0" indent="-412750" algn="l">
              <a:lnSpc>
                <a:spcPct val="115000"/>
              </a:lnSpc>
              <a:spcBef>
                <a:spcPts val="0"/>
              </a:spcBef>
              <a:spcAft>
                <a:spcPts val="0"/>
              </a:spcAft>
              <a:buSzPts val="29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34" name="Google Shape;34;p9"/>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a:endParaRPr/>
          </a:p>
        </p:txBody>
      </p:sp>
      <p:sp>
        <p:nvSpPr>
          <p:cNvPr id="37" name="Google Shape;37;p10"/>
          <p:cNvSpPr txBox="1">
            <a:spLocks noGrp="1"/>
          </p:cNvSpPr>
          <p:nvPr>
            <p:ph type="body" idx="1"/>
          </p:nvPr>
        </p:nvSpPr>
        <p:spPr>
          <a:xfrm>
            <a:off x="498720" y="1843960"/>
            <a:ext cx="6399900" cy="5466300"/>
          </a:xfrm>
          <a:prstGeom prst="rect">
            <a:avLst/>
          </a:prstGeom>
          <a:noFill/>
          <a:ln>
            <a:noFill/>
          </a:ln>
        </p:spPr>
        <p:txBody>
          <a:bodyPr spcFirstLastPara="1" wrap="square" lIns="146275" tIns="146275" rIns="146275" bIns="146275" anchor="t" anchorCtr="0">
            <a:normAutofit/>
          </a:bodyPr>
          <a:lstStyle>
            <a:lvl1pPr marL="457200" lvl="0" indent="-368300" algn="l">
              <a:lnSpc>
                <a:spcPct val="115000"/>
              </a:lnSpc>
              <a:spcBef>
                <a:spcPts val="0"/>
              </a:spcBef>
              <a:spcAft>
                <a:spcPts val="0"/>
              </a:spcAft>
              <a:buSzPts val="2200"/>
              <a:buChar char="●"/>
              <a:defRPr sz="2200"/>
            </a:lvl1pPr>
            <a:lvl2pPr marL="914400" lvl="1" indent="-349250" algn="l">
              <a:lnSpc>
                <a:spcPct val="115000"/>
              </a:lnSpc>
              <a:spcBef>
                <a:spcPts val="0"/>
              </a:spcBef>
              <a:spcAft>
                <a:spcPts val="0"/>
              </a:spcAft>
              <a:buSzPts val="1900"/>
              <a:buChar char="○"/>
              <a:defRPr sz="1900"/>
            </a:lvl2pPr>
            <a:lvl3pPr marL="1371600" lvl="2" indent="-349250" algn="l">
              <a:lnSpc>
                <a:spcPct val="115000"/>
              </a:lnSpc>
              <a:spcBef>
                <a:spcPts val="0"/>
              </a:spcBef>
              <a:spcAft>
                <a:spcPts val="0"/>
              </a:spcAft>
              <a:buSzPts val="1900"/>
              <a:buChar char="■"/>
              <a:defRPr sz="1900"/>
            </a:lvl3pPr>
            <a:lvl4pPr marL="1828800" lvl="3" indent="-349250" algn="l">
              <a:lnSpc>
                <a:spcPct val="115000"/>
              </a:lnSpc>
              <a:spcBef>
                <a:spcPts val="0"/>
              </a:spcBef>
              <a:spcAft>
                <a:spcPts val="0"/>
              </a:spcAft>
              <a:buSzPts val="1900"/>
              <a:buChar char="●"/>
              <a:defRPr sz="1900"/>
            </a:lvl4pPr>
            <a:lvl5pPr marL="2286000" lvl="4" indent="-349250" algn="l">
              <a:lnSpc>
                <a:spcPct val="115000"/>
              </a:lnSpc>
              <a:spcBef>
                <a:spcPts val="0"/>
              </a:spcBef>
              <a:spcAft>
                <a:spcPts val="0"/>
              </a:spcAft>
              <a:buSzPts val="1900"/>
              <a:buChar char="○"/>
              <a:defRPr sz="1900"/>
            </a:lvl5pPr>
            <a:lvl6pPr marL="2743200" lvl="5" indent="-349250" algn="l">
              <a:lnSpc>
                <a:spcPct val="115000"/>
              </a:lnSpc>
              <a:spcBef>
                <a:spcPts val="0"/>
              </a:spcBef>
              <a:spcAft>
                <a:spcPts val="0"/>
              </a:spcAft>
              <a:buSzPts val="1900"/>
              <a:buChar char="■"/>
              <a:defRPr sz="1900"/>
            </a:lvl6pPr>
            <a:lvl7pPr marL="3200400" lvl="6" indent="-349250" algn="l">
              <a:lnSpc>
                <a:spcPct val="115000"/>
              </a:lnSpc>
              <a:spcBef>
                <a:spcPts val="0"/>
              </a:spcBef>
              <a:spcAft>
                <a:spcPts val="0"/>
              </a:spcAft>
              <a:buSzPts val="1900"/>
              <a:buChar char="●"/>
              <a:defRPr sz="1900"/>
            </a:lvl7pPr>
            <a:lvl8pPr marL="3657600" lvl="7" indent="-349250" algn="l">
              <a:lnSpc>
                <a:spcPct val="115000"/>
              </a:lnSpc>
              <a:spcBef>
                <a:spcPts val="0"/>
              </a:spcBef>
              <a:spcAft>
                <a:spcPts val="0"/>
              </a:spcAft>
              <a:buSzPts val="1900"/>
              <a:buChar char="○"/>
              <a:defRPr sz="1900"/>
            </a:lvl8pPr>
            <a:lvl9pPr marL="4114800" lvl="8" indent="-349250" algn="l">
              <a:lnSpc>
                <a:spcPct val="115000"/>
              </a:lnSpc>
              <a:spcBef>
                <a:spcPts val="0"/>
              </a:spcBef>
              <a:spcAft>
                <a:spcPts val="0"/>
              </a:spcAft>
              <a:buSzPts val="1900"/>
              <a:buChar char="■"/>
              <a:defRPr sz="1900"/>
            </a:lvl9pPr>
          </a:lstStyle>
          <a:p>
            <a:endParaRPr/>
          </a:p>
        </p:txBody>
      </p:sp>
      <p:sp>
        <p:nvSpPr>
          <p:cNvPr id="38" name="Google Shape;38;p10"/>
          <p:cNvSpPr txBox="1">
            <a:spLocks noGrp="1"/>
          </p:cNvSpPr>
          <p:nvPr>
            <p:ph type="body" idx="2"/>
          </p:nvPr>
        </p:nvSpPr>
        <p:spPr>
          <a:xfrm>
            <a:off x="7731840" y="1843960"/>
            <a:ext cx="6399900" cy="5466300"/>
          </a:xfrm>
          <a:prstGeom prst="rect">
            <a:avLst/>
          </a:prstGeom>
          <a:noFill/>
          <a:ln>
            <a:noFill/>
          </a:ln>
        </p:spPr>
        <p:txBody>
          <a:bodyPr spcFirstLastPara="1" wrap="square" lIns="146275" tIns="146275" rIns="146275" bIns="146275" anchor="t" anchorCtr="0">
            <a:normAutofit/>
          </a:bodyPr>
          <a:lstStyle>
            <a:lvl1pPr marL="457200" lvl="0" indent="-368300" algn="l">
              <a:lnSpc>
                <a:spcPct val="115000"/>
              </a:lnSpc>
              <a:spcBef>
                <a:spcPts val="0"/>
              </a:spcBef>
              <a:spcAft>
                <a:spcPts val="0"/>
              </a:spcAft>
              <a:buSzPts val="2200"/>
              <a:buChar char="●"/>
              <a:defRPr sz="2200"/>
            </a:lvl1pPr>
            <a:lvl2pPr marL="914400" lvl="1" indent="-349250" algn="l">
              <a:lnSpc>
                <a:spcPct val="115000"/>
              </a:lnSpc>
              <a:spcBef>
                <a:spcPts val="0"/>
              </a:spcBef>
              <a:spcAft>
                <a:spcPts val="0"/>
              </a:spcAft>
              <a:buSzPts val="1900"/>
              <a:buChar char="○"/>
              <a:defRPr sz="1900"/>
            </a:lvl2pPr>
            <a:lvl3pPr marL="1371600" lvl="2" indent="-349250" algn="l">
              <a:lnSpc>
                <a:spcPct val="115000"/>
              </a:lnSpc>
              <a:spcBef>
                <a:spcPts val="0"/>
              </a:spcBef>
              <a:spcAft>
                <a:spcPts val="0"/>
              </a:spcAft>
              <a:buSzPts val="1900"/>
              <a:buChar char="■"/>
              <a:defRPr sz="1900"/>
            </a:lvl3pPr>
            <a:lvl4pPr marL="1828800" lvl="3" indent="-349250" algn="l">
              <a:lnSpc>
                <a:spcPct val="115000"/>
              </a:lnSpc>
              <a:spcBef>
                <a:spcPts val="0"/>
              </a:spcBef>
              <a:spcAft>
                <a:spcPts val="0"/>
              </a:spcAft>
              <a:buSzPts val="1900"/>
              <a:buChar char="●"/>
              <a:defRPr sz="1900"/>
            </a:lvl4pPr>
            <a:lvl5pPr marL="2286000" lvl="4" indent="-349250" algn="l">
              <a:lnSpc>
                <a:spcPct val="115000"/>
              </a:lnSpc>
              <a:spcBef>
                <a:spcPts val="0"/>
              </a:spcBef>
              <a:spcAft>
                <a:spcPts val="0"/>
              </a:spcAft>
              <a:buSzPts val="1900"/>
              <a:buChar char="○"/>
              <a:defRPr sz="1900"/>
            </a:lvl5pPr>
            <a:lvl6pPr marL="2743200" lvl="5" indent="-349250" algn="l">
              <a:lnSpc>
                <a:spcPct val="115000"/>
              </a:lnSpc>
              <a:spcBef>
                <a:spcPts val="0"/>
              </a:spcBef>
              <a:spcAft>
                <a:spcPts val="0"/>
              </a:spcAft>
              <a:buSzPts val="1900"/>
              <a:buChar char="■"/>
              <a:defRPr sz="1900"/>
            </a:lvl6pPr>
            <a:lvl7pPr marL="3200400" lvl="6" indent="-349250" algn="l">
              <a:lnSpc>
                <a:spcPct val="115000"/>
              </a:lnSpc>
              <a:spcBef>
                <a:spcPts val="0"/>
              </a:spcBef>
              <a:spcAft>
                <a:spcPts val="0"/>
              </a:spcAft>
              <a:buSzPts val="1900"/>
              <a:buChar char="●"/>
              <a:defRPr sz="1900"/>
            </a:lvl7pPr>
            <a:lvl8pPr marL="3657600" lvl="7" indent="-349250" algn="l">
              <a:lnSpc>
                <a:spcPct val="115000"/>
              </a:lnSpc>
              <a:spcBef>
                <a:spcPts val="0"/>
              </a:spcBef>
              <a:spcAft>
                <a:spcPts val="0"/>
              </a:spcAft>
              <a:buSzPts val="1900"/>
              <a:buChar char="○"/>
              <a:defRPr sz="1900"/>
            </a:lvl8pPr>
            <a:lvl9pPr marL="4114800" lvl="8" indent="-349250" algn="l">
              <a:lnSpc>
                <a:spcPct val="115000"/>
              </a:lnSpc>
              <a:spcBef>
                <a:spcPts val="0"/>
              </a:spcBef>
              <a:spcAft>
                <a:spcPts val="0"/>
              </a:spcAft>
              <a:buSzPts val="1900"/>
              <a:buChar char="■"/>
              <a:defRPr sz="1900"/>
            </a:lvl9pPr>
          </a:lstStyle>
          <a:p>
            <a:endParaRPr/>
          </a:p>
        </p:txBody>
      </p:sp>
      <p:sp>
        <p:nvSpPr>
          <p:cNvPr id="39" name="Google Shape;39;p10"/>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marR="0" lvl="0"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98720" y="1843960"/>
            <a:ext cx="13632900" cy="5466300"/>
          </a:xfrm>
          <a:prstGeom prst="rect">
            <a:avLst/>
          </a:prstGeom>
          <a:noFill/>
          <a:ln>
            <a:noFill/>
          </a:ln>
        </p:spPr>
        <p:txBody>
          <a:bodyPr spcFirstLastPara="1" wrap="square" lIns="146275" tIns="146275" rIns="146275" bIns="146275" anchor="t" anchorCtr="0">
            <a:normAutofit/>
          </a:bodyPr>
          <a:lstStyle>
            <a:lvl1pPr marL="457200" marR="0" lvl="0" indent="-412750" algn="l" rtl="0">
              <a:lnSpc>
                <a:spcPct val="115000"/>
              </a:lnSpc>
              <a:spcBef>
                <a:spcPts val="0"/>
              </a:spcBef>
              <a:spcAft>
                <a:spcPts val="0"/>
              </a:spcAft>
              <a:buClr>
                <a:schemeClr val="dk2"/>
              </a:buClr>
              <a:buSzPts val="2900"/>
              <a:buFont typeface="Arial"/>
              <a:buChar char="●"/>
              <a:defRPr sz="2900" b="0" i="0" u="none" strike="noStrike" cap="none">
                <a:solidFill>
                  <a:schemeClr val="dk2"/>
                </a:solidFill>
                <a:latin typeface="Arial"/>
                <a:ea typeface="Arial"/>
                <a:cs typeface="Arial"/>
                <a:sym typeface="Arial"/>
              </a:defRPr>
            </a:lvl1pPr>
            <a:lvl2pPr marL="914400" marR="0" lvl="1"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2pPr>
            <a:lvl3pPr marL="1371600" marR="0" lvl="2"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3pPr>
            <a:lvl4pPr marL="1828800" marR="0" lvl="3"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4pPr>
            <a:lvl5pPr marL="2286000" marR="0" lvl="4"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5pPr>
            <a:lvl6pPr marL="2743200" marR="0" lvl="5"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6pPr>
            <a:lvl7pPr marL="3200400" marR="0" lvl="6"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7pPr>
            <a:lvl8pPr marL="3657600" marR="0" lvl="7"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8pPr>
            <a:lvl9pPr marL="4114800" marR="0" lvl="8"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9.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50" descr="preencoded.png"/>
          <p:cNvPicPr preferRelativeResize="0"/>
          <p:nvPr/>
        </p:nvPicPr>
        <p:blipFill rotWithShape="1">
          <a:blip r:embed="rId3">
            <a:alphaModFix/>
          </a:blip>
          <a:srcRect/>
          <a:stretch/>
        </p:blipFill>
        <p:spPr>
          <a:xfrm>
            <a:off x="0" y="0"/>
            <a:ext cx="6035040" cy="8229838"/>
          </a:xfrm>
          <a:prstGeom prst="rect">
            <a:avLst/>
          </a:prstGeom>
          <a:noFill/>
          <a:ln>
            <a:noFill/>
          </a:ln>
        </p:spPr>
      </p:pic>
      <p:sp>
        <p:nvSpPr>
          <p:cNvPr id="156" name="Google Shape;156;p50"/>
          <p:cNvSpPr/>
          <p:nvPr/>
        </p:nvSpPr>
        <p:spPr>
          <a:xfrm>
            <a:off x="6404550" y="1602550"/>
            <a:ext cx="7307700" cy="1939200"/>
          </a:xfrm>
          <a:prstGeom prst="rect">
            <a:avLst/>
          </a:prstGeom>
          <a:noFill/>
          <a:ln>
            <a:noFill/>
          </a:ln>
        </p:spPr>
        <p:txBody>
          <a:bodyPr spcFirstLastPara="1" wrap="square" lIns="0" tIns="0" rIns="0" bIns="0" anchor="t" anchorCtr="0">
            <a:noAutofit/>
          </a:bodyPr>
          <a:lstStyle/>
          <a:p>
            <a:pPr marL="0" marR="0" lvl="0" indent="0" algn="ctr" rtl="0">
              <a:lnSpc>
                <a:spcPct val="125675"/>
              </a:lnSpc>
              <a:spcBef>
                <a:spcPts val="0"/>
              </a:spcBef>
              <a:spcAft>
                <a:spcPts val="0"/>
              </a:spcAft>
              <a:buClr>
                <a:srgbClr val="4B6981"/>
              </a:buClr>
              <a:buSzPts val="3700"/>
              <a:buFont typeface="Playfair Display SemiBold"/>
              <a:buNone/>
            </a:pPr>
            <a:r>
              <a:rPr lang="en-US" sz="4800" b="1" i="0" u="none" strike="noStrike" cap="none">
                <a:solidFill>
                  <a:srgbClr val="4B6981"/>
                </a:solidFill>
                <a:latin typeface="Playfair Display SemiBold"/>
                <a:ea typeface="Playfair Display SemiBold"/>
                <a:cs typeface="Playfair Display SemiBold"/>
                <a:sym typeface="Playfair Display SemiBold"/>
              </a:rPr>
              <a:t>Elevating Resume-JD Matching</a:t>
            </a:r>
            <a:endParaRPr sz="4800" b="0" i="0" u="none" strike="noStrike" cap="none">
              <a:solidFill>
                <a:schemeClr val="dk1"/>
              </a:solidFill>
              <a:latin typeface="Calibri"/>
              <a:ea typeface="Calibri"/>
              <a:cs typeface="Calibri"/>
              <a:sym typeface="Calibri"/>
            </a:endParaRPr>
          </a:p>
        </p:txBody>
      </p:sp>
      <p:sp>
        <p:nvSpPr>
          <p:cNvPr id="157" name="Google Shape;157;p50"/>
          <p:cNvSpPr txBox="1"/>
          <p:nvPr/>
        </p:nvSpPr>
        <p:spPr>
          <a:xfrm>
            <a:off x="6935250" y="4990875"/>
            <a:ext cx="6246300" cy="162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a:solidFill>
                  <a:schemeClr val="dk2"/>
                </a:solidFill>
              </a:rPr>
              <a:t>Sibi Seenivasan</a:t>
            </a:r>
            <a:endParaRPr sz="2900">
              <a:solidFill>
                <a:schemeClr val="dk2"/>
              </a:solidFill>
            </a:endParaRPr>
          </a:p>
          <a:p>
            <a:pPr marL="0" lvl="0" indent="0" algn="ctr" rtl="0">
              <a:spcBef>
                <a:spcPts val="0"/>
              </a:spcBef>
              <a:spcAft>
                <a:spcPts val="0"/>
              </a:spcAft>
              <a:buNone/>
            </a:pPr>
            <a:r>
              <a:rPr lang="en-US" sz="2900">
                <a:solidFill>
                  <a:schemeClr val="dk2"/>
                </a:solidFill>
              </a:rPr>
              <a:t>Shesadree Priyadarshani</a:t>
            </a:r>
            <a:endParaRPr sz="2900">
              <a:solidFill>
                <a:schemeClr val="dk2"/>
              </a:solidFill>
            </a:endParaRPr>
          </a:p>
          <a:p>
            <a:pPr marL="0" lvl="0" indent="0" algn="ctr" rtl="0">
              <a:spcBef>
                <a:spcPts val="0"/>
              </a:spcBef>
              <a:spcAft>
                <a:spcPts val="0"/>
              </a:spcAft>
              <a:buNone/>
            </a:pPr>
            <a:r>
              <a:rPr lang="en-US" sz="2900">
                <a:solidFill>
                  <a:schemeClr val="dk2"/>
                </a:solidFill>
              </a:rPr>
              <a:t>Nitishwar Vasanthakumar</a:t>
            </a:r>
            <a:endParaRPr sz="29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9"/>
          <p:cNvSpPr/>
          <p:nvPr/>
        </p:nvSpPr>
        <p:spPr>
          <a:xfrm>
            <a:off x="492327" y="386827"/>
            <a:ext cx="10486800" cy="421800"/>
          </a:xfrm>
          <a:prstGeom prst="rect">
            <a:avLst/>
          </a:prstGeom>
          <a:noFill/>
          <a:ln>
            <a:noFill/>
          </a:ln>
        </p:spPr>
        <p:txBody>
          <a:bodyPr spcFirstLastPara="1" wrap="square" lIns="0" tIns="0" rIns="0" bIns="0" anchor="t" anchorCtr="0">
            <a:noAutofit/>
          </a:bodyPr>
          <a:lstStyle/>
          <a:p>
            <a:pPr marL="0" marR="0" lvl="0" indent="0" algn="l" rtl="0">
              <a:lnSpc>
                <a:spcPct val="125454"/>
              </a:lnSpc>
              <a:spcBef>
                <a:spcPts val="0"/>
              </a:spcBef>
              <a:spcAft>
                <a:spcPts val="0"/>
              </a:spcAft>
              <a:buClr>
                <a:srgbClr val="4B6981"/>
              </a:buClr>
              <a:buSzPts val="2750"/>
              <a:buFont typeface="Playfair Display SemiBold"/>
              <a:buNone/>
            </a:pPr>
            <a:r>
              <a:rPr lang="en-US" sz="3050" b="1" i="0" u="none" strike="noStrike" cap="none">
                <a:solidFill>
                  <a:srgbClr val="4B6981"/>
                </a:solidFill>
                <a:latin typeface="Playfair Display SemiBold"/>
                <a:ea typeface="Playfair Display SemiBold"/>
                <a:cs typeface="Playfair Display SemiBold"/>
                <a:sym typeface="Playfair Display SemiBold"/>
              </a:rPr>
              <a:t>Text Vectorization with TF-IDF</a:t>
            </a:r>
            <a:endParaRPr sz="3050" b="0" i="0" u="none" strike="noStrike" cap="none">
              <a:solidFill>
                <a:schemeClr val="dk1"/>
              </a:solidFill>
              <a:latin typeface="Calibri"/>
              <a:ea typeface="Calibri"/>
              <a:cs typeface="Calibri"/>
              <a:sym typeface="Calibri"/>
            </a:endParaRPr>
          </a:p>
        </p:txBody>
      </p:sp>
      <p:sp>
        <p:nvSpPr>
          <p:cNvPr id="300" name="Google Shape;300;p59"/>
          <p:cNvSpPr/>
          <p:nvPr/>
        </p:nvSpPr>
        <p:spPr>
          <a:xfrm>
            <a:off x="492323" y="1107758"/>
            <a:ext cx="13645800" cy="225000"/>
          </a:xfrm>
          <a:prstGeom prst="rect">
            <a:avLst/>
          </a:prstGeom>
          <a:noFill/>
          <a:ln>
            <a:noFill/>
          </a:ln>
        </p:spPr>
        <p:txBody>
          <a:bodyPr spcFirstLastPara="1" wrap="square" lIns="0" tIns="0" rIns="0" bIns="0" anchor="t" anchorCtr="0">
            <a:noAutofit/>
          </a:bodyPr>
          <a:lstStyle/>
          <a:p>
            <a:pPr marL="0" marR="0" lvl="0" indent="0" algn="l" rtl="0">
              <a:lnSpc>
                <a:spcPct val="159090"/>
              </a:lnSpc>
              <a:spcBef>
                <a:spcPts val="0"/>
              </a:spcBef>
              <a:spcAft>
                <a:spcPts val="0"/>
              </a:spcAft>
              <a:buClr>
                <a:srgbClr val="6F655D"/>
              </a:buClr>
              <a:buSzPts val="1100"/>
              <a:buFont typeface="Public Sans"/>
              <a:buNone/>
            </a:pPr>
            <a:r>
              <a:rPr lang="en-US" sz="1600" b="0" i="0" u="none" strike="noStrike" cap="none">
                <a:solidFill>
                  <a:srgbClr val="6F655D"/>
                </a:solidFill>
                <a:latin typeface="Public Sans"/>
                <a:ea typeface="Public Sans"/>
                <a:cs typeface="Public Sans"/>
                <a:sym typeface="Public Sans"/>
              </a:rPr>
              <a:t>We convert cleaned text data into numerical vectors using TF-IDF, capturing the importance of words in job descriptions and resumes.</a:t>
            </a:r>
            <a:endParaRPr sz="1600" b="0" i="0" u="none" strike="noStrike" cap="none">
              <a:solidFill>
                <a:schemeClr val="dk1"/>
              </a:solidFill>
              <a:latin typeface="Calibri"/>
              <a:ea typeface="Calibri"/>
              <a:cs typeface="Calibri"/>
              <a:sym typeface="Calibri"/>
            </a:endParaRPr>
          </a:p>
        </p:txBody>
      </p:sp>
      <p:sp>
        <p:nvSpPr>
          <p:cNvPr id="301" name="Google Shape;301;p59"/>
          <p:cNvSpPr/>
          <p:nvPr/>
        </p:nvSpPr>
        <p:spPr>
          <a:xfrm>
            <a:off x="492327" y="1631750"/>
            <a:ext cx="3464700" cy="219900"/>
          </a:xfrm>
          <a:prstGeom prst="rect">
            <a:avLst/>
          </a:prstGeom>
          <a:noFill/>
          <a:ln>
            <a:noFill/>
          </a:ln>
        </p:spPr>
        <p:txBody>
          <a:bodyPr spcFirstLastPara="1" wrap="square" lIns="0" tIns="0" rIns="0" bIns="0" anchor="t" anchorCtr="0">
            <a:noAutofit/>
          </a:bodyPr>
          <a:lstStyle/>
          <a:p>
            <a:pPr marL="0" marR="0" lvl="0" indent="0" algn="l" rtl="0">
              <a:lnSpc>
                <a:spcPct val="125925"/>
              </a:lnSpc>
              <a:spcBef>
                <a:spcPts val="0"/>
              </a:spcBef>
              <a:spcAft>
                <a:spcPts val="0"/>
              </a:spcAft>
              <a:buClr>
                <a:srgbClr val="4B6981"/>
              </a:buClr>
              <a:buSzPts val="1350"/>
              <a:buFont typeface="Playfair Display SemiBold"/>
              <a:buNone/>
            </a:pPr>
            <a:r>
              <a:rPr lang="en-US" sz="1650" b="1" i="0" u="none" strike="noStrike" cap="none">
                <a:solidFill>
                  <a:srgbClr val="4B6981"/>
                </a:solidFill>
                <a:latin typeface="Playfair Display SemiBold"/>
                <a:ea typeface="Playfair Display SemiBold"/>
                <a:cs typeface="Playfair Display SemiBold"/>
                <a:sym typeface="Playfair Display SemiBold"/>
              </a:rPr>
              <a:t>Job Description TF-IDF</a:t>
            </a:r>
            <a:endParaRPr sz="1650" b="0" i="0" u="none" strike="noStrike" cap="none">
              <a:solidFill>
                <a:schemeClr val="dk1"/>
              </a:solidFill>
              <a:latin typeface="Calibri"/>
              <a:ea typeface="Calibri"/>
              <a:cs typeface="Calibri"/>
              <a:sym typeface="Calibri"/>
            </a:endParaRPr>
          </a:p>
        </p:txBody>
      </p:sp>
      <p:sp>
        <p:nvSpPr>
          <p:cNvPr id="302" name="Google Shape;302;p59"/>
          <p:cNvSpPr/>
          <p:nvPr/>
        </p:nvSpPr>
        <p:spPr>
          <a:xfrm>
            <a:off x="492323" y="1992154"/>
            <a:ext cx="6651300" cy="450300"/>
          </a:xfrm>
          <a:prstGeom prst="rect">
            <a:avLst/>
          </a:prstGeom>
          <a:noFill/>
          <a:ln>
            <a:noFill/>
          </a:ln>
        </p:spPr>
        <p:txBody>
          <a:bodyPr spcFirstLastPara="1" wrap="square" lIns="0" tIns="0" rIns="0" bIns="0" anchor="t" anchorCtr="0">
            <a:noAutofit/>
          </a:bodyPr>
          <a:lstStyle/>
          <a:p>
            <a:pPr marL="0" marR="0" lvl="0" indent="0" algn="l" rtl="0">
              <a:lnSpc>
                <a:spcPct val="159090"/>
              </a:lnSpc>
              <a:spcBef>
                <a:spcPts val="0"/>
              </a:spcBef>
              <a:spcAft>
                <a:spcPts val="0"/>
              </a:spcAft>
              <a:buClr>
                <a:srgbClr val="6F655D"/>
              </a:buClr>
              <a:buSzPts val="1100"/>
              <a:buFont typeface="Public Sans"/>
              <a:buNone/>
            </a:pPr>
            <a:r>
              <a:rPr lang="en-US" sz="1600" b="0" i="0" u="none" strike="noStrike" cap="none">
                <a:solidFill>
                  <a:srgbClr val="6F655D"/>
                </a:solidFill>
                <a:latin typeface="Public Sans"/>
                <a:ea typeface="Public Sans"/>
                <a:cs typeface="Public Sans"/>
                <a:sym typeface="Public Sans"/>
              </a:rPr>
              <a:t>Max features: 12000, ngram_range=(1,2), stop_words="english". Applied to training, validation, and test sets.</a:t>
            </a:r>
            <a:endParaRPr sz="1600" b="0" i="0" u="none" strike="noStrike" cap="none">
              <a:solidFill>
                <a:schemeClr val="dk1"/>
              </a:solidFill>
              <a:latin typeface="Calibri"/>
              <a:ea typeface="Calibri"/>
              <a:cs typeface="Calibri"/>
              <a:sym typeface="Calibri"/>
            </a:endParaRPr>
          </a:p>
        </p:txBody>
      </p:sp>
      <p:sp>
        <p:nvSpPr>
          <p:cNvPr id="303" name="Google Shape;303;p59"/>
          <p:cNvSpPr/>
          <p:nvPr/>
        </p:nvSpPr>
        <p:spPr>
          <a:xfrm>
            <a:off x="7995991" y="1631750"/>
            <a:ext cx="3800400" cy="219900"/>
          </a:xfrm>
          <a:prstGeom prst="rect">
            <a:avLst/>
          </a:prstGeom>
          <a:noFill/>
          <a:ln>
            <a:noFill/>
          </a:ln>
        </p:spPr>
        <p:txBody>
          <a:bodyPr spcFirstLastPara="1" wrap="square" lIns="0" tIns="0" rIns="0" bIns="0" anchor="t" anchorCtr="0">
            <a:noAutofit/>
          </a:bodyPr>
          <a:lstStyle/>
          <a:p>
            <a:pPr marL="0" marR="0" lvl="0" indent="0" algn="l" rtl="0">
              <a:lnSpc>
                <a:spcPct val="125925"/>
              </a:lnSpc>
              <a:spcBef>
                <a:spcPts val="0"/>
              </a:spcBef>
              <a:spcAft>
                <a:spcPts val="0"/>
              </a:spcAft>
              <a:buClr>
                <a:srgbClr val="4B6981"/>
              </a:buClr>
              <a:buSzPts val="1350"/>
              <a:buFont typeface="Playfair Display SemiBold"/>
              <a:buNone/>
            </a:pPr>
            <a:r>
              <a:rPr lang="en-US" sz="1650" b="1" i="0" u="none" strike="noStrike" cap="none">
                <a:solidFill>
                  <a:srgbClr val="4B6981"/>
                </a:solidFill>
                <a:latin typeface="Playfair Display SemiBold"/>
                <a:ea typeface="Playfair Display SemiBold"/>
                <a:cs typeface="Playfair Display SemiBold"/>
                <a:sym typeface="Playfair Display SemiBold"/>
              </a:rPr>
              <a:t>Resume TF-IDF</a:t>
            </a:r>
            <a:endParaRPr sz="1650" b="0" i="0" u="none" strike="noStrike" cap="none">
              <a:solidFill>
                <a:schemeClr val="dk1"/>
              </a:solidFill>
              <a:latin typeface="Calibri"/>
              <a:ea typeface="Calibri"/>
              <a:cs typeface="Calibri"/>
              <a:sym typeface="Calibri"/>
            </a:endParaRPr>
          </a:p>
        </p:txBody>
      </p:sp>
      <p:sp>
        <p:nvSpPr>
          <p:cNvPr id="304" name="Google Shape;304;p59"/>
          <p:cNvSpPr/>
          <p:nvPr/>
        </p:nvSpPr>
        <p:spPr>
          <a:xfrm>
            <a:off x="8070286" y="1992150"/>
            <a:ext cx="6066900" cy="450300"/>
          </a:xfrm>
          <a:prstGeom prst="rect">
            <a:avLst/>
          </a:prstGeom>
          <a:noFill/>
          <a:ln>
            <a:noFill/>
          </a:ln>
        </p:spPr>
        <p:txBody>
          <a:bodyPr spcFirstLastPara="1" wrap="square" lIns="0" tIns="0" rIns="0" bIns="0" anchor="t" anchorCtr="0">
            <a:noAutofit/>
          </a:bodyPr>
          <a:lstStyle/>
          <a:p>
            <a:pPr marL="0" marR="0" lvl="0" indent="0" algn="l" rtl="0">
              <a:lnSpc>
                <a:spcPct val="159090"/>
              </a:lnSpc>
              <a:spcBef>
                <a:spcPts val="0"/>
              </a:spcBef>
              <a:spcAft>
                <a:spcPts val="0"/>
              </a:spcAft>
              <a:buClr>
                <a:srgbClr val="6F655D"/>
              </a:buClr>
              <a:buSzPts val="1100"/>
              <a:buFont typeface="Public Sans"/>
              <a:buNone/>
            </a:pPr>
            <a:r>
              <a:rPr lang="en-US" sz="1600" b="0" i="0" u="none" strike="noStrike" cap="none">
                <a:solidFill>
                  <a:srgbClr val="6F655D"/>
                </a:solidFill>
                <a:latin typeface="Public Sans"/>
                <a:ea typeface="Public Sans"/>
                <a:cs typeface="Public Sans"/>
                <a:sym typeface="Public Sans"/>
              </a:rPr>
              <a:t>Max features: 12000, ngram_range=(1,2), stop_words="english". Applied to training, validation, and test sets.</a:t>
            </a:r>
            <a:endParaRPr sz="1600" b="0" i="0" u="none" strike="noStrike" cap="none">
              <a:solidFill>
                <a:schemeClr val="dk1"/>
              </a:solidFill>
              <a:latin typeface="Calibri"/>
              <a:ea typeface="Calibri"/>
              <a:cs typeface="Calibri"/>
              <a:sym typeface="Calibri"/>
            </a:endParaRPr>
          </a:p>
        </p:txBody>
      </p:sp>
      <p:pic>
        <p:nvPicPr>
          <p:cNvPr id="305" name="Google Shape;305;p59" descr="preencoded.png"/>
          <p:cNvPicPr preferRelativeResize="0"/>
          <p:nvPr/>
        </p:nvPicPr>
        <p:blipFill rotWithShape="1">
          <a:blip r:embed="rId3">
            <a:alphaModFix/>
          </a:blip>
          <a:srcRect/>
          <a:stretch/>
        </p:blipFill>
        <p:spPr>
          <a:xfrm>
            <a:off x="8070275" y="2879425"/>
            <a:ext cx="6066800" cy="5182975"/>
          </a:xfrm>
          <a:prstGeom prst="rect">
            <a:avLst/>
          </a:prstGeom>
          <a:noFill/>
          <a:ln>
            <a:noFill/>
          </a:ln>
        </p:spPr>
      </p:pic>
      <p:pic>
        <p:nvPicPr>
          <p:cNvPr id="306" name="Google Shape;306;p59"/>
          <p:cNvPicPr preferRelativeResize="0"/>
          <p:nvPr/>
        </p:nvPicPr>
        <p:blipFill>
          <a:blip r:embed="rId4">
            <a:alphaModFix/>
          </a:blip>
          <a:stretch>
            <a:fillRect/>
          </a:stretch>
        </p:blipFill>
        <p:spPr>
          <a:xfrm>
            <a:off x="492325" y="2879425"/>
            <a:ext cx="5768124" cy="5182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60" descr="preencoded.png"/>
          <p:cNvPicPr preferRelativeResize="0"/>
          <p:nvPr/>
        </p:nvPicPr>
        <p:blipFill rotWithShape="1">
          <a:blip r:embed="rId3">
            <a:alphaModFix/>
          </a:blip>
          <a:srcRect/>
          <a:stretch/>
        </p:blipFill>
        <p:spPr>
          <a:xfrm>
            <a:off x="8595360" y="0"/>
            <a:ext cx="6035040" cy="8229600"/>
          </a:xfrm>
          <a:prstGeom prst="rect">
            <a:avLst/>
          </a:prstGeom>
          <a:noFill/>
          <a:ln>
            <a:noFill/>
          </a:ln>
        </p:spPr>
      </p:pic>
      <p:sp>
        <p:nvSpPr>
          <p:cNvPr id="313" name="Google Shape;313;p60"/>
          <p:cNvSpPr/>
          <p:nvPr/>
        </p:nvSpPr>
        <p:spPr>
          <a:xfrm>
            <a:off x="694730" y="415354"/>
            <a:ext cx="7754400" cy="1240500"/>
          </a:xfrm>
          <a:prstGeom prst="rect">
            <a:avLst/>
          </a:prstGeom>
          <a:noFill/>
          <a:ln>
            <a:noFill/>
          </a:ln>
        </p:spPr>
        <p:txBody>
          <a:bodyPr spcFirstLastPara="1" wrap="square" lIns="0" tIns="0" rIns="0" bIns="0" anchor="t" anchorCtr="0">
            <a:noAutofit/>
          </a:bodyPr>
          <a:lstStyle/>
          <a:p>
            <a:pPr marL="0" marR="0" lvl="0" indent="0" algn="l" rtl="0">
              <a:lnSpc>
                <a:spcPct val="124359"/>
              </a:lnSpc>
              <a:spcBef>
                <a:spcPts val="0"/>
              </a:spcBef>
              <a:spcAft>
                <a:spcPts val="0"/>
              </a:spcAft>
              <a:buClr>
                <a:srgbClr val="4B6981"/>
              </a:buClr>
              <a:buSzPts val="3900"/>
              <a:buFont typeface="Playfair Display SemiBold"/>
              <a:buNone/>
            </a:pPr>
            <a:r>
              <a:rPr lang="en-US" sz="3900" b="1" i="0" u="none" strike="noStrike" cap="none">
                <a:solidFill>
                  <a:srgbClr val="4B6981"/>
                </a:solidFill>
                <a:latin typeface="Playfair Display SemiBold"/>
                <a:ea typeface="Playfair Display SemiBold"/>
                <a:cs typeface="Playfair Display SemiBold"/>
                <a:sym typeface="Playfair Display SemiBold"/>
              </a:rPr>
              <a:t>Cosine Similarity &amp; Feature Scaling</a:t>
            </a:r>
            <a:endParaRPr sz="3900" b="0" i="0" u="none" strike="noStrike" cap="none">
              <a:solidFill>
                <a:schemeClr val="dk1"/>
              </a:solidFill>
              <a:latin typeface="Calibri"/>
              <a:ea typeface="Calibri"/>
              <a:cs typeface="Calibri"/>
              <a:sym typeface="Calibri"/>
            </a:endParaRPr>
          </a:p>
        </p:txBody>
      </p:sp>
      <p:sp>
        <p:nvSpPr>
          <p:cNvPr id="314" name="Google Shape;314;p60"/>
          <p:cNvSpPr/>
          <p:nvPr/>
        </p:nvSpPr>
        <p:spPr>
          <a:xfrm>
            <a:off x="694730" y="1917949"/>
            <a:ext cx="7754400" cy="635100"/>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6F655D"/>
              </a:buClr>
              <a:buSzPts val="1550"/>
              <a:buFont typeface="Public Sans"/>
              <a:buNone/>
            </a:pPr>
            <a:r>
              <a:rPr lang="en-US" sz="1600" b="0" i="0" u="none" strike="noStrike" cap="none">
                <a:solidFill>
                  <a:srgbClr val="6F655D"/>
                </a:solidFill>
                <a:latin typeface="Public Sans"/>
                <a:ea typeface="Public Sans"/>
                <a:cs typeface="Public Sans"/>
                <a:sym typeface="Public Sans"/>
              </a:rPr>
              <a:t>Cosine similarity measures the textual similarity between job descriptions and resumes. Numerical features are then scaled for model compatibility.</a:t>
            </a:r>
            <a:endParaRPr sz="1600" b="0" i="0" u="none" strike="noStrike" cap="none">
              <a:solidFill>
                <a:schemeClr val="dk1"/>
              </a:solidFill>
              <a:latin typeface="Calibri"/>
              <a:ea typeface="Calibri"/>
              <a:cs typeface="Calibri"/>
              <a:sym typeface="Calibri"/>
            </a:endParaRPr>
          </a:p>
        </p:txBody>
      </p:sp>
      <p:sp>
        <p:nvSpPr>
          <p:cNvPr id="315" name="Google Shape;315;p60"/>
          <p:cNvSpPr/>
          <p:nvPr/>
        </p:nvSpPr>
        <p:spPr>
          <a:xfrm>
            <a:off x="694730" y="2943463"/>
            <a:ext cx="7754400" cy="2270400"/>
          </a:xfrm>
          <a:prstGeom prst="roundRect">
            <a:avLst>
              <a:gd name="adj" fmla="val 3672"/>
            </a:avLst>
          </a:prstGeom>
          <a:solidFill>
            <a:srgbClr val="F0DEDC"/>
          </a:solidFill>
          <a:ln w="9525" cap="flat" cmpd="sng">
            <a:solidFill>
              <a:srgbClr val="E1C2C2"/>
            </a:solidFill>
            <a:prstDash val="solid"/>
            <a:round/>
            <a:headEnd type="none" w="sm" len="sm"/>
            <a:tailEnd type="none" w="sm" len="sm"/>
          </a:ln>
          <a:effectLst>
            <a:outerShdw dist="17780" dir="2700000" algn="bl" rotWithShape="0">
              <a:srgbClr val="E1C2C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0"/>
          <p:cNvSpPr/>
          <p:nvPr/>
        </p:nvSpPr>
        <p:spPr>
          <a:xfrm>
            <a:off x="3845426" y="3149550"/>
            <a:ext cx="891600" cy="635100"/>
          </a:xfrm>
          <a:prstGeom prst="roundRect">
            <a:avLst>
              <a:gd name="adj" fmla="val 15355382"/>
            </a:avLst>
          </a:prstGeom>
          <a:solidFill>
            <a:srgbClr val="E1C2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7" name="Google Shape;317;p60" descr="preencoded.png"/>
          <p:cNvPicPr preferRelativeResize="0"/>
          <p:nvPr/>
        </p:nvPicPr>
        <p:blipFill rotWithShape="1">
          <a:blip r:embed="rId4">
            <a:alphaModFix/>
          </a:blip>
          <a:srcRect/>
          <a:stretch/>
        </p:blipFill>
        <p:spPr>
          <a:xfrm>
            <a:off x="4148299" y="3328921"/>
            <a:ext cx="267894" cy="267894"/>
          </a:xfrm>
          <a:prstGeom prst="rect">
            <a:avLst/>
          </a:prstGeom>
          <a:noFill/>
          <a:ln>
            <a:noFill/>
          </a:ln>
        </p:spPr>
      </p:pic>
      <p:sp>
        <p:nvSpPr>
          <p:cNvPr id="318" name="Google Shape;318;p60"/>
          <p:cNvSpPr/>
          <p:nvPr/>
        </p:nvSpPr>
        <p:spPr>
          <a:xfrm>
            <a:off x="900827" y="3943469"/>
            <a:ext cx="2481300" cy="310200"/>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000000"/>
              </a:buClr>
              <a:buSzPts val="1950"/>
              <a:buFont typeface="Playfair Display SemiBold"/>
              <a:buNone/>
            </a:pPr>
            <a:r>
              <a:rPr lang="en-US" sz="2050" b="1" i="0" u="none" strike="noStrike" cap="none">
                <a:solidFill>
                  <a:srgbClr val="000000"/>
                </a:solidFill>
                <a:latin typeface="Playfair Display SemiBold"/>
                <a:ea typeface="Playfair Display SemiBold"/>
                <a:cs typeface="Playfair Display SemiBold"/>
                <a:sym typeface="Playfair Display SemiBold"/>
              </a:rPr>
              <a:t>Cosine Similarity</a:t>
            </a:r>
            <a:endParaRPr sz="2050" b="0" i="0" u="none" strike="noStrike" cap="none">
              <a:solidFill>
                <a:schemeClr val="dk1"/>
              </a:solidFill>
              <a:latin typeface="Calibri"/>
              <a:ea typeface="Calibri"/>
              <a:cs typeface="Calibri"/>
              <a:sym typeface="Calibri"/>
            </a:endParaRPr>
          </a:p>
        </p:txBody>
      </p:sp>
      <p:sp>
        <p:nvSpPr>
          <p:cNvPr id="319" name="Google Shape;319;p60"/>
          <p:cNvSpPr/>
          <p:nvPr/>
        </p:nvSpPr>
        <p:spPr>
          <a:xfrm>
            <a:off x="900827" y="4372689"/>
            <a:ext cx="7342200" cy="635100"/>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000000"/>
              </a:buClr>
              <a:buSzPts val="1550"/>
              <a:buFont typeface="Public Sans"/>
              <a:buNone/>
            </a:pPr>
            <a:r>
              <a:rPr lang="en-US" sz="1600" b="0" i="0" u="none" strike="noStrike" cap="none">
                <a:solidFill>
                  <a:srgbClr val="000000"/>
                </a:solidFill>
                <a:latin typeface="Public Sans"/>
                <a:ea typeface="Public Sans"/>
                <a:cs typeface="Public Sans"/>
                <a:sym typeface="Public Sans"/>
              </a:rPr>
              <a:t>Calculates the similarity between JD and resume TF-IDF vectors, providing a crucial feature for model training.</a:t>
            </a:r>
            <a:endParaRPr sz="1600" b="0" i="0" u="none" strike="noStrike" cap="none">
              <a:solidFill>
                <a:schemeClr val="dk1"/>
              </a:solidFill>
              <a:latin typeface="Calibri"/>
              <a:ea typeface="Calibri"/>
              <a:cs typeface="Calibri"/>
              <a:sym typeface="Calibri"/>
            </a:endParaRPr>
          </a:p>
        </p:txBody>
      </p:sp>
      <p:sp>
        <p:nvSpPr>
          <p:cNvPr id="320" name="Google Shape;320;p60"/>
          <p:cNvSpPr/>
          <p:nvPr/>
        </p:nvSpPr>
        <p:spPr>
          <a:xfrm>
            <a:off x="694730" y="5412343"/>
            <a:ext cx="7754400" cy="2270400"/>
          </a:xfrm>
          <a:prstGeom prst="roundRect">
            <a:avLst>
              <a:gd name="adj" fmla="val 3672"/>
            </a:avLst>
          </a:prstGeom>
          <a:solidFill>
            <a:srgbClr val="F0DEDC"/>
          </a:solidFill>
          <a:ln w="9525" cap="flat" cmpd="sng">
            <a:solidFill>
              <a:srgbClr val="CCC4EC"/>
            </a:solidFill>
            <a:prstDash val="solid"/>
            <a:round/>
            <a:headEnd type="none" w="sm" len="sm"/>
            <a:tailEnd type="none" w="sm" len="sm"/>
          </a:ln>
          <a:effectLst>
            <a:outerShdw dist="17780" dir="2700000" algn="bl" rotWithShape="0">
              <a:srgbClr val="CCC4EC"/>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0"/>
          <p:cNvSpPr/>
          <p:nvPr/>
        </p:nvSpPr>
        <p:spPr>
          <a:xfrm>
            <a:off x="3984490" y="5604303"/>
            <a:ext cx="595500" cy="595500"/>
          </a:xfrm>
          <a:prstGeom prst="roundRect">
            <a:avLst>
              <a:gd name="adj" fmla="val 15355382"/>
            </a:avLst>
          </a:prstGeom>
          <a:solidFill>
            <a:srgbClr val="CCC4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2" name="Google Shape;322;p60" descr="preencoded.png"/>
          <p:cNvPicPr preferRelativeResize="0"/>
          <p:nvPr/>
        </p:nvPicPr>
        <p:blipFill rotWithShape="1">
          <a:blip r:embed="rId5">
            <a:alphaModFix/>
          </a:blip>
          <a:srcRect/>
          <a:stretch/>
        </p:blipFill>
        <p:spPr>
          <a:xfrm>
            <a:off x="4148288" y="5759526"/>
            <a:ext cx="267894" cy="267894"/>
          </a:xfrm>
          <a:prstGeom prst="rect">
            <a:avLst/>
          </a:prstGeom>
          <a:noFill/>
          <a:ln>
            <a:noFill/>
          </a:ln>
        </p:spPr>
      </p:pic>
      <p:sp>
        <p:nvSpPr>
          <p:cNvPr id="323" name="Google Shape;323;p60"/>
          <p:cNvSpPr/>
          <p:nvPr/>
        </p:nvSpPr>
        <p:spPr>
          <a:xfrm>
            <a:off x="900827" y="6412349"/>
            <a:ext cx="2481300" cy="310200"/>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000000"/>
              </a:buClr>
              <a:buSzPts val="1950"/>
              <a:buFont typeface="Playfair Display SemiBold"/>
              <a:buNone/>
            </a:pPr>
            <a:r>
              <a:rPr lang="en-US" sz="2050" b="1" i="0" u="none" strike="noStrike" cap="none">
                <a:solidFill>
                  <a:srgbClr val="000000"/>
                </a:solidFill>
                <a:latin typeface="Playfair Display SemiBold"/>
                <a:ea typeface="Playfair Display SemiBold"/>
                <a:cs typeface="Playfair Display SemiBold"/>
                <a:sym typeface="Playfair Display SemiBold"/>
              </a:rPr>
              <a:t>Feature Scaling</a:t>
            </a:r>
            <a:endParaRPr sz="2050" b="0" i="0" u="none" strike="noStrike" cap="none">
              <a:solidFill>
                <a:schemeClr val="dk1"/>
              </a:solidFill>
              <a:latin typeface="Calibri"/>
              <a:ea typeface="Calibri"/>
              <a:cs typeface="Calibri"/>
              <a:sym typeface="Calibri"/>
            </a:endParaRPr>
          </a:p>
        </p:txBody>
      </p:sp>
      <p:sp>
        <p:nvSpPr>
          <p:cNvPr id="324" name="Google Shape;324;p60"/>
          <p:cNvSpPr/>
          <p:nvPr/>
        </p:nvSpPr>
        <p:spPr>
          <a:xfrm>
            <a:off x="900827" y="6841569"/>
            <a:ext cx="7342200" cy="635100"/>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000000"/>
              </a:buClr>
              <a:buSzPts val="1550"/>
              <a:buFont typeface="Public Sans"/>
              <a:buNone/>
            </a:pPr>
            <a:r>
              <a:rPr lang="en-US" sz="1550" b="0" i="0" u="none" strike="noStrike" cap="none">
                <a:solidFill>
                  <a:srgbClr val="000000"/>
                </a:solidFill>
                <a:latin typeface="Public Sans"/>
                <a:ea typeface="Public Sans"/>
                <a:cs typeface="Public Sans"/>
                <a:sym typeface="Public Sans"/>
              </a:rPr>
              <a:t>Numerical features like skill match count and ratio are scaled using StandardScaler to ensure consistent input for models.</a:t>
            </a:r>
            <a:endParaRPr sz="155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61"/>
          <p:cNvSpPr/>
          <p:nvPr/>
        </p:nvSpPr>
        <p:spPr>
          <a:xfrm>
            <a:off x="604123" y="612696"/>
            <a:ext cx="6038400" cy="539400"/>
          </a:xfrm>
          <a:prstGeom prst="rect">
            <a:avLst/>
          </a:prstGeom>
          <a:noFill/>
          <a:ln>
            <a:noFill/>
          </a:ln>
        </p:spPr>
        <p:txBody>
          <a:bodyPr spcFirstLastPara="1" wrap="square" lIns="0" tIns="0" rIns="0" bIns="0" anchor="t" anchorCtr="0">
            <a:noAutofit/>
          </a:bodyPr>
          <a:lstStyle/>
          <a:p>
            <a:pPr marL="0" marR="0" lvl="0" indent="0" algn="l" rtl="0">
              <a:lnSpc>
                <a:spcPct val="125373"/>
              </a:lnSpc>
              <a:spcBef>
                <a:spcPts val="0"/>
              </a:spcBef>
              <a:spcAft>
                <a:spcPts val="0"/>
              </a:spcAft>
              <a:buClr>
                <a:srgbClr val="4B6981"/>
              </a:buClr>
              <a:buSzPts val="3350"/>
              <a:buFont typeface="Playfair Display SemiBold"/>
              <a:buNone/>
            </a:pPr>
            <a:r>
              <a:rPr lang="en-US" sz="3350" b="1" i="0" u="none" strike="noStrike" cap="none">
                <a:solidFill>
                  <a:srgbClr val="4B6981"/>
                </a:solidFill>
                <a:latin typeface="Playfair Display SemiBold"/>
                <a:ea typeface="Playfair Display SemiBold"/>
                <a:cs typeface="Playfair Display SemiBold"/>
                <a:sym typeface="Playfair Display SemiBold"/>
              </a:rPr>
              <a:t>Assembling the Feature Matrix</a:t>
            </a:r>
            <a:endParaRPr sz="3350" b="0" i="0" u="none" strike="noStrike" cap="none">
              <a:solidFill>
                <a:schemeClr val="dk1"/>
              </a:solidFill>
              <a:latin typeface="Calibri"/>
              <a:ea typeface="Calibri"/>
              <a:cs typeface="Calibri"/>
              <a:sym typeface="Calibri"/>
            </a:endParaRPr>
          </a:p>
        </p:txBody>
      </p:sp>
      <p:sp>
        <p:nvSpPr>
          <p:cNvPr id="331" name="Google Shape;331;p61"/>
          <p:cNvSpPr/>
          <p:nvPr/>
        </p:nvSpPr>
        <p:spPr>
          <a:xfrm>
            <a:off x="604125" y="1493803"/>
            <a:ext cx="13422300" cy="750600"/>
          </a:xfrm>
          <a:prstGeom prst="rect">
            <a:avLst/>
          </a:prstGeom>
          <a:noFill/>
          <a:ln>
            <a:noFill/>
          </a:ln>
        </p:spPr>
        <p:txBody>
          <a:bodyPr spcFirstLastPara="1" wrap="square" lIns="0" tIns="0" rIns="0" bIns="0" anchor="t" anchorCtr="0">
            <a:noAutofit/>
          </a:bodyPr>
          <a:lstStyle/>
          <a:p>
            <a:pPr marL="0" marR="0" lvl="0" indent="0" algn="l" rtl="0">
              <a:lnSpc>
                <a:spcPct val="159259"/>
              </a:lnSpc>
              <a:spcBef>
                <a:spcPts val="0"/>
              </a:spcBef>
              <a:spcAft>
                <a:spcPts val="0"/>
              </a:spcAft>
              <a:buClr>
                <a:srgbClr val="6F655D"/>
              </a:buClr>
              <a:buSzPts val="1350"/>
              <a:buFont typeface="Public Sans"/>
              <a:buNone/>
            </a:pPr>
            <a:r>
              <a:rPr lang="en-US" sz="1800" b="0" i="0" u="none" strike="noStrike" cap="none">
                <a:solidFill>
                  <a:srgbClr val="6F655D"/>
                </a:solidFill>
                <a:latin typeface="Public Sans"/>
                <a:ea typeface="Public Sans"/>
                <a:cs typeface="Public Sans"/>
                <a:sym typeface="Public Sans"/>
              </a:rPr>
              <a:t>All engineered features—TF-IDF vectors, cosine similarity, and scaled numerical features—are horizontally stacked to form the final input matrix for our models.</a:t>
            </a:r>
            <a:endParaRPr sz="1800" b="0" i="0" u="none" strike="noStrike" cap="none">
              <a:solidFill>
                <a:schemeClr val="dk1"/>
              </a:solidFill>
              <a:latin typeface="Calibri"/>
              <a:ea typeface="Calibri"/>
              <a:cs typeface="Calibri"/>
              <a:sym typeface="Calibri"/>
            </a:endParaRPr>
          </a:p>
        </p:txBody>
      </p:sp>
      <p:pic>
        <p:nvPicPr>
          <p:cNvPr id="332" name="Google Shape;332;p61" descr="preencoded.png"/>
          <p:cNvPicPr preferRelativeResize="0"/>
          <p:nvPr/>
        </p:nvPicPr>
        <p:blipFill rotWithShape="1">
          <a:blip r:embed="rId3">
            <a:alphaModFix/>
          </a:blip>
          <a:srcRect/>
          <a:stretch/>
        </p:blipFill>
        <p:spPr>
          <a:xfrm>
            <a:off x="3078648" y="5308540"/>
            <a:ext cx="863084" cy="1035725"/>
          </a:xfrm>
          <a:prstGeom prst="rect">
            <a:avLst/>
          </a:prstGeom>
          <a:noFill/>
          <a:ln>
            <a:noFill/>
          </a:ln>
        </p:spPr>
      </p:pic>
      <p:sp>
        <p:nvSpPr>
          <p:cNvPr id="333" name="Google Shape;333;p61"/>
          <p:cNvSpPr/>
          <p:nvPr/>
        </p:nvSpPr>
        <p:spPr>
          <a:xfrm>
            <a:off x="2431242" y="6574074"/>
            <a:ext cx="2157900" cy="269700"/>
          </a:xfrm>
          <a:prstGeom prst="rect">
            <a:avLst/>
          </a:prstGeom>
          <a:noFill/>
          <a:ln>
            <a:noFill/>
          </a:ln>
        </p:spPr>
        <p:txBody>
          <a:bodyPr spcFirstLastPara="1" wrap="square" lIns="0" tIns="0" rIns="0" bIns="0" anchor="ctr" anchorCtr="0">
            <a:noAutofit/>
          </a:bodyPr>
          <a:lstStyle/>
          <a:p>
            <a:pPr marL="0" marR="0" lvl="0" indent="0" algn="ctr" rtl="0">
              <a:lnSpc>
                <a:spcPct val="127272"/>
              </a:lnSpc>
              <a:spcBef>
                <a:spcPts val="0"/>
              </a:spcBef>
              <a:spcAft>
                <a:spcPts val="0"/>
              </a:spcAft>
              <a:buClr>
                <a:srgbClr val="6F655D"/>
              </a:buClr>
              <a:buSzPts val="1650"/>
              <a:buFont typeface="Playfair Display SemiBold"/>
              <a:buNone/>
            </a:pPr>
            <a:r>
              <a:rPr lang="en-US" sz="1650" b="1" i="0" u="none" strike="noStrike" cap="none">
                <a:solidFill>
                  <a:srgbClr val="6F655D"/>
                </a:solidFill>
                <a:latin typeface="Playfair Display SemiBold"/>
                <a:ea typeface="Playfair Display SemiBold"/>
                <a:cs typeface="Playfair Display SemiBold"/>
                <a:sym typeface="Playfair Display SemiBold"/>
              </a:rPr>
              <a:t>JD TF-IDF</a:t>
            </a:r>
            <a:endParaRPr sz="1650" b="0" i="0" u="none" strike="noStrike" cap="none">
              <a:solidFill>
                <a:schemeClr val="dk1"/>
              </a:solidFill>
              <a:latin typeface="Calibri"/>
              <a:ea typeface="Calibri"/>
              <a:cs typeface="Calibri"/>
              <a:sym typeface="Calibri"/>
            </a:endParaRPr>
          </a:p>
        </p:txBody>
      </p:sp>
      <p:pic>
        <p:nvPicPr>
          <p:cNvPr id="334" name="Google Shape;334;p61" descr="preencoded.png"/>
          <p:cNvPicPr preferRelativeResize="0"/>
          <p:nvPr/>
        </p:nvPicPr>
        <p:blipFill rotWithShape="1">
          <a:blip r:embed="rId4">
            <a:alphaModFix/>
          </a:blip>
          <a:srcRect/>
          <a:stretch/>
        </p:blipFill>
        <p:spPr>
          <a:xfrm>
            <a:off x="5615148" y="5308528"/>
            <a:ext cx="863084" cy="1035725"/>
          </a:xfrm>
          <a:prstGeom prst="rect">
            <a:avLst/>
          </a:prstGeom>
          <a:noFill/>
          <a:ln>
            <a:noFill/>
          </a:ln>
        </p:spPr>
      </p:pic>
      <p:sp>
        <p:nvSpPr>
          <p:cNvPr id="335" name="Google Shape;335;p61"/>
          <p:cNvSpPr/>
          <p:nvPr/>
        </p:nvSpPr>
        <p:spPr>
          <a:xfrm>
            <a:off x="4967741" y="6574074"/>
            <a:ext cx="2157900" cy="269700"/>
          </a:xfrm>
          <a:prstGeom prst="rect">
            <a:avLst/>
          </a:prstGeom>
          <a:noFill/>
          <a:ln>
            <a:noFill/>
          </a:ln>
        </p:spPr>
        <p:txBody>
          <a:bodyPr spcFirstLastPara="1" wrap="square" lIns="0" tIns="0" rIns="0" bIns="0" anchor="ctr" anchorCtr="0">
            <a:noAutofit/>
          </a:bodyPr>
          <a:lstStyle/>
          <a:p>
            <a:pPr marL="0" marR="0" lvl="0" indent="0" algn="ctr" rtl="0">
              <a:lnSpc>
                <a:spcPct val="127272"/>
              </a:lnSpc>
              <a:spcBef>
                <a:spcPts val="0"/>
              </a:spcBef>
              <a:spcAft>
                <a:spcPts val="0"/>
              </a:spcAft>
              <a:buClr>
                <a:srgbClr val="6F655D"/>
              </a:buClr>
              <a:buSzPts val="1650"/>
              <a:buFont typeface="Playfair Display SemiBold"/>
              <a:buNone/>
            </a:pPr>
            <a:r>
              <a:rPr lang="en-US" sz="1650" b="1" i="0" u="none" strike="noStrike" cap="none">
                <a:solidFill>
                  <a:srgbClr val="6F655D"/>
                </a:solidFill>
                <a:latin typeface="Playfair Display SemiBold"/>
                <a:ea typeface="Playfair Display SemiBold"/>
                <a:cs typeface="Playfair Display SemiBold"/>
                <a:sym typeface="Playfair Display SemiBold"/>
              </a:rPr>
              <a:t>Resume TF-IDF</a:t>
            </a:r>
            <a:endParaRPr sz="1650" b="0" i="0" u="none" strike="noStrike" cap="none">
              <a:solidFill>
                <a:schemeClr val="dk1"/>
              </a:solidFill>
              <a:latin typeface="Calibri"/>
              <a:ea typeface="Calibri"/>
              <a:cs typeface="Calibri"/>
              <a:sym typeface="Calibri"/>
            </a:endParaRPr>
          </a:p>
        </p:txBody>
      </p:sp>
      <p:pic>
        <p:nvPicPr>
          <p:cNvPr id="336" name="Google Shape;336;p61" descr="preencoded.png"/>
          <p:cNvPicPr preferRelativeResize="0"/>
          <p:nvPr/>
        </p:nvPicPr>
        <p:blipFill rotWithShape="1">
          <a:blip r:embed="rId5">
            <a:alphaModFix/>
          </a:blip>
          <a:srcRect/>
          <a:stretch/>
        </p:blipFill>
        <p:spPr>
          <a:xfrm>
            <a:off x="7951423" y="5308527"/>
            <a:ext cx="863084" cy="1035725"/>
          </a:xfrm>
          <a:prstGeom prst="rect">
            <a:avLst/>
          </a:prstGeom>
          <a:noFill/>
          <a:ln>
            <a:noFill/>
          </a:ln>
        </p:spPr>
      </p:pic>
      <p:sp>
        <p:nvSpPr>
          <p:cNvPr id="337" name="Google Shape;337;p61"/>
          <p:cNvSpPr/>
          <p:nvPr/>
        </p:nvSpPr>
        <p:spPr>
          <a:xfrm>
            <a:off x="7434029" y="6574074"/>
            <a:ext cx="2157900" cy="269700"/>
          </a:xfrm>
          <a:prstGeom prst="rect">
            <a:avLst/>
          </a:prstGeom>
          <a:noFill/>
          <a:ln>
            <a:noFill/>
          </a:ln>
        </p:spPr>
        <p:txBody>
          <a:bodyPr spcFirstLastPara="1" wrap="square" lIns="0" tIns="0" rIns="0" bIns="0" anchor="ctr" anchorCtr="0">
            <a:noAutofit/>
          </a:bodyPr>
          <a:lstStyle/>
          <a:p>
            <a:pPr marL="0" marR="0" lvl="0" indent="0" algn="ctr" rtl="0">
              <a:lnSpc>
                <a:spcPct val="127272"/>
              </a:lnSpc>
              <a:spcBef>
                <a:spcPts val="0"/>
              </a:spcBef>
              <a:spcAft>
                <a:spcPts val="0"/>
              </a:spcAft>
              <a:buClr>
                <a:srgbClr val="6F655D"/>
              </a:buClr>
              <a:buSzPts val="1650"/>
              <a:buFont typeface="Playfair Display SemiBold"/>
              <a:buNone/>
            </a:pPr>
            <a:r>
              <a:rPr lang="en-US" sz="1650" b="1" i="0" u="none" strike="noStrike" cap="none">
                <a:solidFill>
                  <a:srgbClr val="6F655D"/>
                </a:solidFill>
                <a:latin typeface="Playfair Display SemiBold"/>
                <a:ea typeface="Playfair Display SemiBold"/>
                <a:cs typeface="Playfair Display SemiBold"/>
                <a:sym typeface="Playfair Display SemiBold"/>
              </a:rPr>
              <a:t>Cosine Similarity</a:t>
            </a:r>
            <a:endParaRPr sz="1650" b="0" i="0" u="none" strike="noStrike" cap="none">
              <a:solidFill>
                <a:schemeClr val="dk1"/>
              </a:solidFill>
              <a:latin typeface="Calibri"/>
              <a:ea typeface="Calibri"/>
              <a:cs typeface="Calibri"/>
              <a:sym typeface="Calibri"/>
            </a:endParaRPr>
          </a:p>
        </p:txBody>
      </p:sp>
      <p:pic>
        <p:nvPicPr>
          <p:cNvPr id="338" name="Google Shape;338;p61" descr="preencoded.png"/>
          <p:cNvPicPr preferRelativeResize="0"/>
          <p:nvPr/>
        </p:nvPicPr>
        <p:blipFill rotWithShape="1">
          <a:blip r:embed="rId6">
            <a:alphaModFix/>
          </a:blip>
          <a:srcRect/>
          <a:stretch/>
        </p:blipFill>
        <p:spPr>
          <a:xfrm>
            <a:off x="10688811" y="5308527"/>
            <a:ext cx="863084" cy="1035725"/>
          </a:xfrm>
          <a:prstGeom prst="rect">
            <a:avLst/>
          </a:prstGeom>
          <a:noFill/>
          <a:ln>
            <a:noFill/>
          </a:ln>
        </p:spPr>
      </p:pic>
      <p:sp>
        <p:nvSpPr>
          <p:cNvPr id="339" name="Google Shape;339;p61"/>
          <p:cNvSpPr/>
          <p:nvPr/>
        </p:nvSpPr>
        <p:spPr>
          <a:xfrm>
            <a:off x="10041404" y="6574074"/>
            <a:ext cx="2157900" cy="269700"/>
          </a:xfrm>
          <a:prstGeom prst="rect">
            <a:avLst/>
          </a:prstGeom>
          <a:noFill/>
          <a:ln>
            <a:noFill/>
          </a:ln>
        </p:spPr>
        <p:txBody>
          <a:bodyPr spcFirstLastPara="1" wrap="square" lIns="0" tIns="0" rIns="0" bIns="0" anchor="ctr" anchorCtr="0">
            <a:noAutofit/>
          </a:bodyPr>
          <a:lstStyle/>
          <a:p>
            <a:pPr marL="0" marR="0" lvl="0" indent="0" algn="ctr" rtl="0">
              <a:lnSpc>
                <a:spcPct val="127272"/>
              </a:lnSpc>
              <a:spcBef>
                <a:spcPts val="0"/>
              </a:spcBef>
              <a:spcAft>
                <a:spcPts val="0"/>
              </a:spcAft>
              <a:buClr>
                <a:srgbClr val="6F655D"/>
              </a:buClr>
              <a:buSzPts val="1650"/>
              <a:buFont typeface="Playfair Display SemiBold"/>
              <a:buNone/>
            </a:pPr>
            <a:r>
              <a:rPr lang="en-US" sz="1650" b="1" i="0" u="none" strike="noStrike" cap="none">
                <a:solidFill>
                  <a:srgbClr val="6F655D"/>
                </a:solidFill>
                <a:latin typeface="Playfair Display SemiBold"/>
                <a:ea typeface="Playfair Display SemiBold"/>
                <a:cs typeface="Playfair Display SemiBold"/>
                <a:sym typeface="Playfair Display SemiBold"/>
              </a:rPr>
              <a:t>Scaled Numerics</a:t>
            </a:r>
            <a:endParaRPr sz="1650" b="0" i="0" u="none" strike="noStrike" cap="none">
              <a:solidFill>
                <a:schemeClr val="dk1"/>
              </a:solidFill>
              <a:latin typeface="Calibri"/>
              <a:ea typeface="Calibri"/>
              <a:cs typeface="Calibri"/>
              <a:sym typeface="Calibri"/>
            </a:endParaRPr>
          </a:p>
        </p:txBody>
      </p:sp>
      <p:pic>
        <p:nvPicPr>
          <p:cNvPr id="340" name="Google Shape;340;p61" descr="preencoded.png"/>
          <p:cNvPicPr preferRelativeResize="0"/>
          <p:nvPr/>
        </p:nvPicPr>
        <p:blipFill rotWithShape="1">
          <a:blip r:embed="rId7">
            <a:alphaModFix/>
          </a:blip>
          <a:srcRect/>
          <a:stretch/>
        </p:blipFill>
        <p:spPr>
          <a:xfrm>
            <a:off x="6715875" y="2299725"/>
            <a:ext cx="1098510" cy="1322100"/>
          </a:xfrm>
          <a:prstGeom prst="rect">
            <a:avLst/>
          </a:prstGeom>
          <a:noFill/>
          <a:ln>
            <a:noFill/>
          </a:ln>
        </p:spPr>
      </p:pic>
      <p:sp>
        <p:nvSpPr>
          <p:cNvPr id="341" name="Google Shape;341;p61"/>
          <p:cNvSpPr/>
          <p:nvPr/>
        </p:nvSpPr>
        <p:spPr>
          <a:xfrm>
            <a:off x="6046954" y="3851648"/>
            <a:ext cx="2536500" cy="269700"/>
          </a:xfrm>
          <a:prstGeom prst="rect">
            <a:avLst/>
          </a:prstGeom>
          <a:noFill/>
          <a:ln>
            <a:noFill/>
          </a:ln>
        </p:spPr>
        <p:txBody>
          <a:bodyPr spcFirstLastPara="1" wrap="square" lIns="0" tIns="0" rIns="0" bIns="0" anchor="ctr" anchorCtr="0">
            <a:noAutofit/>
          </a:bodyPr>
          <a:lstStyle/>
          <a:p>
            <a:pPr marL="0" marR="0" lvl="0" indent="0" algn="ctr" rtl="0">
              <a:lnSpc>
                <a:spcPct val="127272"/>
              </a:lnSpc>
              <a:spcBef>
                <a:spcPts val="0"/>
              </a:spcBef>
              <a:spcAft>
                <a:spcPts val="0"/>
              </a:spcAft>
              <a:buClr>
                <a:srgbClr val="6F655D"/>
              </a:buClr>
              <a:buSzPts val="1650"/>
              <a:buFont typeface="Playfair Display SemiBold"/>
              <a:buNone/>
            </a:pPr>
            <a:r>
              <a:rPr lang="en-US" sz="1650" b="1" i="0" u="none" strike="noStrike" cap="none">
                <a:solidFill>
                  <a:srgbClr val="6F655D"/>
                </a:solidFill>
                <a:latin typeface="Playfair Display SemiBold"/>
                <a:ea typeface="Playfair Display SemiBold"/>
                <a:cs typeface="Playfair Display SemiBold"/>
                <a:sym typeface="Playfair Display SemiBold"/>
              </a:rPr>
              <a:t>Combined Feature Matrix</a:t>
            </a:r>
            <a:endParaRPr sz="1650" b="0" i="0" u="none" strike="noStrike" cap="none">
              <a:solidFill>
                <a:schemeClr val="dk1"/>
              </a:solidFill>
              <a:latin typeface="Calibri"/>
              <a:ea typeface="Calibri"/>
              <a:cs typeface="Calibri"/>
              <a:sym typeface="Calibri"/>
            </a:endParaRPr>
          </a:p>
        </p:txBody>
      </p:sp>
      <p:sp>
        <p:nvSpPr>
          <p:cNvPr id="342" name="Google Shape;342;p61"/>
          <p:cNvSpPr/>
          <p:nvPr/>
        </p:nvSpPr>
        <p:spPr>
          <a:xfrm>
            <a:off x="604048" y="7373660"/>
            <a:ext cx="13422300" cy="276300"/>
          </a:xfrm>
          <a:prstGeom prst="rect">
            <a:avLst/>
          </a:prstGeom>
          <a:noFill/>
          <a:ln>
            <a:noFill/>
          </a:ln>
        </p:spPr>
        <p:txBody>
          <a:bodyPr spcFirstLastPara="1" wrap="square" lIns="0" tIns="0" rIns="0" bIns="0" anchor="ctr" anchorCtr="0">
            <a:noAutofit/>
          </a:bodyPr>
          <a:lstStyle/>
          <a:p>
            <a:pPr marL="0" marR="0" lvl="0" indent="0" algn="ctr" rtl="0">
              <a:lnSpc>
                <a:spcPct val="159259"/>
              </a:lnSpc>
              <a:spcBef>
                <a:spcPts val="0"/>
              </a:spcBef>
              <a:spcAft>
                <a:spcPts val="0"/>
              </a:spcAft>
              <a:buClr>
                <a:srgbClr val="6F655D"/>
              </a:buClr>
              <a:buSzPts val="1350"/>
              <a:buFont typeface="Public Sans"/>
              <a:buNone/>
            </a:pPr>
            <a:r>
              <a:rPr lang="en-US" sz="1850" b="0" i="0" u="none" strike="noStrike" cap="none">
                <a:solidFill>
                  <a:srgbClr val="6F655D"/>
                </a:solidFill>
                <a:latin typeface="Public Sans"/>
                <a:ea typeface="Public Sans"/>
                <a:cs typeface="Public Sans"/>
                <a:sym typeface="Public Sans"/>
              </a:rPr>
              <a:t>The training feature matrix (X_train) has a shape of (5616, 24003), indicating a rich set of features for model learning.</a:t>
            </a:r>
            <a:endParaRPr sz="1850" b="0" i="0" u="none" strike="noStrike" cap="none">
              <a:solidFill>
                <a:schemeClr val="dk1"/>
              </a:solidFill>
              <a:latin typeface="Calibri"/>
              <a:ea typeface="Calibri"/>
              <a:cs typeface="Calibri"/>
              <a:sym typeface="Calibri"/>
            </a:endParaRPr>
          </a:p>
        </p:txBody>
      </p:sp>
      <p:cxnSp>
        <p:nvCxnSpPr>
          <p:cNvPr id="343" name="Google Shape;343;p61"/>
          <p:cNvCxnSpPr>
            <a:stCxn id="341" idx="1"/>
            <a:endCxn id="332" idx="0"/>
          </p:cNvCxnSpPr>
          <p:nvPr/>
        </p:nvCxnSpPr>
        <p:spPr>
          <a:xfrm flipH="1">
            <a:off x="3510154" y="3986498"/>
            <a:ext cx="2536800" cy="13221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61"/>
          <p:cNvCxnSpPr>
            <a:stCxn id="341" idx="2"/>
            <a:endCxn id="334" idx="0"/>
          </p:cNvCxnSpPr>
          <p:nvPr/>
        </p:nvCxnSpPr>
        <p:spPr>
          <a:xfrm flipH="1">
            <a:off x="6046804" y="4121348"/>
            <a:ext cx="1268400" cy="11871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61"/>
          <p:cNvCxnSpPr>
            <a:stCxn id="341" idx="2"/>
            <a:endCxn id="336" idx="0"/>
          </p:cNvCxnSpPr>
          <p:nvPr/>
        </p:nvCxnSpPr>
        <p:spPr>
          <a:xfrm>
            <a:off x="7315204" y="4121348"/>
            <a:ext cx="1067700" cy="11871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61"/>
          <p:cNvCxnSpPr>
            <a:stCxn id="341" idx="3"/>
            <a:endCxn id="338" idx="0"/>
          </p:cNvCxnSpPr>
          <p:nvPr/>
        </p:nvCxnSpPr>
        <p:spPr>
          <a:xfrm>
            <a:off x="8583454" y="3986498"/>
            <a:ext cx="2536800" cy="1322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2"/>
          <p:cNvSpPr/>
          <p:nvPr/>
        </p:nvSpPr>
        <p:spPr>
          <a:xfrm>
            <a:off x="793813" y="683487"/>
            <a:ext cx="13042800" cy="7257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4B6981"/>
              </a:buClr>
              <a:buSzPts val="4450"/>
              <a:buFont typeface="Playfair Display SemiBold"/>
              <a:buNone/>
            </a:pPr>
            <a:r>
              <a:rPr lang="en-US" sz="4450" b="1" i="0" u="none" strike="noStrike" cap="none">
                <a:solidFill>
                  <a:srgbClr val="4B6981"/>
                </a:solidFill>
                <a:latin typeface="Playfair Display SemiBold"/>
                <a:ea typeface="Playfair Display SemiBold"/>
                <a:cs typeface="Playfair Display SemiBold"/>
                <a:sym typeface="Playfair Display SemiBold"/>
              </a:rPr>
              <a:t>Initial Model Training</a:t>
            </a:r>
            <a:endParaRPr sz="4450" b="0" i="0" u="none" strike="noStrike" cap="none">
              <a:solidFill>
                <a:schemeClr val="dk1"/>
              </a:solidFill>
              <a:latin typeface="Calibri"/>
              <a:ea typeface="Calibri"/>
              <a:cs typeface="Calibri"/>
              <a:sym typeface="Calibri"/>
            </a:endParaRPr>
          </a:p>
        </p:txBody>
      </p:sp>
      <p:sp>
        <p:nvSpPr>
          <p:cNvPr id="353" name="Google Shape;353;p62"/>
          <p:cNvSpPr/>
          <p:nvPr/>
        </p:nvSpPr>
        <p:spPr>
          <a:xfrm>
            <a:off x="793790" y="1734422"/>
            <a:ext cx="130428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800" b="0" i="0" u="none" strike="noStrike" cap="none">
                <a:solidFill>
                  <a:srgbClr val="6F655D"/>
                </a:solidFill>
                <a:latin typeface="Public Sans"/>
                <a:ea typeface="Public Sans"/>
                <a:cs typeface="Public Sans"/>
                <a:sym typeface="Public Sans"/>
              </a:rPr>
              <a:t>We trained three different classification models: Logistic Regression, Support Vector Machine (SVM), and XGBoost</a:t>
            </a:r>
            <a:r>
              <a:rPr lang="en-US" sz="1800">
                <a:solidFill>
                  <a:srgbClr val="6F655D"/>
                </a:solidFill>
                <a:latin typeface="Public Sans"/>
                <a:ea typeface="Public Sans"/>
                <a:cs typeface="Public Sans"/>
                <a:sym typeface="Public Sans"/>
              </a:rPr>
              <a:t> </a:t>
            </a:r>
            <a:r>
              <a:rPr lang="en-US" sz="1800" b="0" i="0" u="none" strike="noStrike" cap="none">
                <a:solidFill>
                  <a:srgbClr val="6F655D"/>
                </a:solidFill>
                <a:latin typeface="Public Sans"/>
                <a:ea typeface="Public Sans"/>
                <a:cs typeface="Public Sans"/>
                <a:sym typeface="Public Sans"/>
              </a:rPr>
              <a:t>to establish baseline performance.</a:t>
            </a:r>
            <a:endParaRPr sz="1800" b="0" i="0" u="none" strike="noStrike" cap="none">
              <a:solidFill>
                <a:schemeClr val="dk1"/>
              </a:solidFill>
              <a:latin typeface="Calibri"/>
              <a:ea typeface="Calibri"/>
              <a:cs typeface="Calibri"/>
              <a:sym typeface="Calibri"/>
            </a:endParaRPr>
          </a:p>
        </p:txBody>
      </p:sp>
      <p:sp>
        <p:nvSpPr>
          <p:cNvPr id="354" name="Google Shape;354;p62"/>
          <p:cNvSpPr/>
          <p:nvPr/>
        </p:nvSpPr>
        <p:spPr>
          <a:xfrm>
            <a:off x="793804" y="5976826"/>
            <a:ext cx="4073400" cy="3630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6F655D"/>
              </a:buClr>
              <a:buSzPts val="2200"/>
              <a:buFont typeface="Playfair Display SemiBold"/>
              <a:buNone/>
            </a:pPr>
            <a:r>
              <a:rPr lang="en-US" sz="2200" b="1" i="0" u="none" strike="noStrike" cap="none">
                <a:solidFill>
                  <a:srgbClr val="6F655D"/>
                </a:solidFill>
                <a:latin typeface="Playfair Display SemiBold"/>
                <a:ea typeface="Playfair Display SemiBold"/>
                <a:cs typeface="Playfair Display SemiBold"/>
                <a:sym typeface="Playfair Display SemiBold"/>
              </a:rPr>
              <a:t>Logistic Regression</a:t>
            </a:r>
            <a:endParaRPr sz="2200" b="0" i="0" u="none" strike="noStrike" cap="none">
              <a:solidFill>
                <a:schemeClr val="dk1"/>
              </a:solidFill>
              <a:latin typeface="Calibri"/>
              <a:ea typeface="Calibri"/>
              <a:cs typeface="Calibri"/>
              <a:sym typeface="Calibri"/>
            </a:endParaRPr>
          </a:p>
        </p:txBody>
      </p:sp>
      <p:sp>
        <p:nvSpPr>
          <p:cNvPr id="355" name="Google Shape;355;p62"/>
          <p:cNvSpPr/>
          <p:nvPr/>
        </p:nvSpPr>
        <p:spPr>
          <a:xfrm>
            <a:off x="793790" y="6467237"/>
            <a:ext cx="4158600" cy="725700"/>
          </a:xfrm>
          <a:prstGeom prst="rect">
            <a:avLst/>
          </a:prstGeom>
          <a:noFill/>
          <a:ln>
            <a:noFill/>
          </a:ln>
        </p:spPr>
        <p:txBody>
          <a:bodyPr spcFirstLastPara="1" wrap="square" lIns="0" tIns="0" rIns="0" bIns="0" anchor="ctr"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Solver: saga, Penalty: l2, Max Iter: 10000</a:t>
            </a:r>
            <a:endParaRPr sz="1750" b="0" i="0" u="none" strike="noStrike" cap="none">
              <a:solidFill>
                <a:schemeClr val="dk1"/>
              </a:solidFill>
              <a:latin typeface="Calibri"/>
              <a:ea typeface="Calibri"/>
              <a:cs typeface="Calibri"/>
              <a:sym typeface="Calibri"/>
            </a:endParaRPr>
          </a:p>
        </p:txBody>
      </p:sp>
      <p:pic>
        <p:nvPicPr>
          <p:cNvPr id="356" name="Google Shape;356;p62" descr="preencoded.png"/>
          <p:cNvPicPr preferRelativeResize="0"/>
          <p:nvPr/>
        </p:nvPicPr>
        <p:blipFill rotWithShape="1">
          <a:blip r:embed="rId3">
            <a:alphaModFix/>
          </a:blip>
          <a:srcRect/>
          <a:stretch/>
        </p:blipFill>
        <p:spPr>
          <a:xfrm>
            <a:off x="5235893" y="3179802"/>
            <a:ext cx="4158614" cy="2570201"/>
          </a:xfrm>
          <a:prstGeom prst="rect">
            <a:avLst/>
          </a:prstGeom>
          <a:noFill/>
          <a:ln>
            <a:noFill/>
          </a:ln>
        </p:spPr>
      </p:pic>
      <p:sp>
        <p:nvSpPr>
          <p:cNvPr id="357" name="Google Shape;357;p62"/>
          <p:cNvSpPr/>
          <p:nvPr/>
        </p:nvSpPr>
        <p:spPr>
          <a:xfrm>
            <a:off x="5235903" y="5976825"/>
            <a:ext cx="4158600" cy="3543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6F655D"/>
              </a:buClr>
              <a:buSzPts val="2200"/>
              <a:buFont typeface="Playfair Display SemiBold"/>
              <a:buNone/>
            </a:pPr>
            <a:r>
              <a:rPr lang="en-US" sz="2200" b="1" i="0" u="none" strike="noStrike" cap="none">
                <a:solidFill>
                  <a:srgbClr val="6F655D"/>
                </a:solidFill>
                <a:latin typeface="Playfair Display SemiBold"/>
                <a:ea typeface="Playfair Display SemiBold"/>
                <a:cs typeface="Playfair Display SemiBold"/>
                <a:sym typeface="Playfair Display SemiBold"/>
              </a:rPr>
              <a:t>SVM (SGDClassifier)</a:t>
            </a:r>
            <a:endParaRPr sz="2200" b="0" i="0" u="none" strike="noStrike" cap="none">
              <a:solidFill>
                <a:schemeClr val="dk1"/>
              </a:solidFill>
              <a:latin typeface="Calibri"/>
              <a:ea typeface="Calibri"/>
              <a:cs typeface="Calibri"/>
              <a:sym typeface="Calibri"/>
            </a:endParaRPr>
          </a:p>
        </p:txBody>
      </p:sp>
      <p:sp>
        <p:nvSpPr>
          <p:cNvPr id="358" name="Google Shape;358;p62"/>
          <p:cNvSpPr/>
          <p:nvPr/>
        </p:nvSpPr>
        <p:spPr>
          <a:xfrm>
            <a:off x="5235900" y="6467198"/>
            <a:ext cx="4158600" cy="725700"/>
          </a:xfrm>
          <a:prstGeom prst="rect">
            <a:avLst/>
          </a:prstGeom>
          <a:noFill/>
          <a:ln>
            <a:noFill/>
          </a:ln>
        </p:spPr>
        <p:txBody>
          <a:bodyPr spcFirstLastPara="1" wrap="square" lIns="0" tIns="0" rIns="0" bIns="0" anchor="ctr"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Loss: hinge, Penalty: l2, Max Iter: 8000</a:t>
            </a:r>
            <a:endParaRPr sz="1750" b="0" i="0" u="none" strike="noStrike" cap="none">
              <a:solidFill>
                <a:schemeClr val="dk1"/>
              </a:solidFill>
              <a:latin typeface="Calibri"/>
              <a:ea typeface="Calibri"/>
              <a:cs typeface="Calibri"/>
              <a:sym typeface="Calibri"/>
            </a:endParaRPr>
          </a:p>
        </p:txBody>
      </p:sp>
      <p:pic>
        <p:nvPicPr>
          <p:cNvPr id="359" name="Google Shape;359;p62" descr="preencoded.png"/>
          <p:cNvPicPr preferRelativeResize="0"/>
          <p:nvPr/>
        </p:nvPicPr>
        <p:blipFill rotWithShape="1">
          <a:blip r:embed="rId4">
            <a:alphaModFix/>
          </a:blip>
          <a:srcRect/>
          <a:stretch/>
        </p:blipFill>
        <p:spPr>
          <a:xfrm>
            <a:off x="9677995" y="3179802"/>
            <a:ext cx="4158614" cy="2570201"/>
          </a:xfrm>
          <a:prstGeom prst="rect">
            <a:avLst/>
          </a:prstGeom>
          <a:noFill/>
          <a:ln>
            <a:noFill/>
          </a:ln>
        </p:spPr>
      </p:pic>
      <p:sp>
        <p:nvSpPr>
          <p:cNvPr id="360" name="Google Shape;360;p62"/>
          <p:cNvSpPr/>
          <p:nvPr/>
        </p:nvSpPr>
        <p:spPr>
          <a:xfrm>
            <a:off x="9678002" y="5976825"/>
            <a:ext cx="4158600" cy="3543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6F655D"/>
              </a:buClr>
              <a:buSzPts val="2200"/>
              <a:buFont typeface="Playfair Display SemiBold"/>
              <a:buNone/>
            </a:pPr>
            <a:r>
              <a:rPr lang="en-US" sz="2200" b="1" i="0" u="none" strike="noStrike" cap="none">
                <a:solidFill>
                  <a:srgbClr val="6F655D"/>
                </a:solidFill>
                <a:latin typeface="Playfair Display SemiBold"/>
                <a:ea typeface="Playfair Display SemiBold"/>
                <a:cs typeface="Playfair Display SemiBold"/>
                <a:sym typeface="Playfair Display SemiBold"/>
              </a:rPr>
              <a:t>XGBoost Classifier</a:t>
            </a:r>
            <a:endParaRPr sz="2200" b="0" i="0" u="none" strike="noStrike" cap="none">
              <a:solidFill>
                <a:schemeClr val="dk1"/>
              </a:solidFill>
              <a:latin typeface="Calibri"/>
              <a:ea typeface="Calibri"/>
              <a:cs typeface="Calibri"/>
              <a:sym typeface="Calibri"/>
            </a:endParaRPr>
          </a:p>
        </p:txBody>
      </p:sp>
      <p:sp>
        <p:nvSpPr>
          <p:cNvPr id="361" name="Google Shape;361;p62"/>
          <p:cNvSpPr/>
          <p:nvPr/>
        </p:nvSpPr>
        <p:spPr>
          <a:xfrm>
            <a:off x="9677995" y="6467237"/>
            <a:ext cx="41586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Objective: multi:softmax, Num Class: 3, N_estimators: 250</a:t>
            </a:r>
            <a:endParaRPr sz="1750" b="0" i="0" u="none" strike="noStrike" cap="none">
              <a:solidFill>
                <a:schemeClr val="dk1"/>
              </a:solidFill>
              <a:latin typeface="Calibri"/>
              <a:ea typeface="Calibri"/>
              <a:cs typeface="Calibri"/>
              <a:sym typeface="Calibri"/>
            </a:endParaRPr>
          </a:p>
        </p:txBody>
      </p:sp>
      <p:pic>
        <p:nvPicPr>
          <p:cNvPr id="362" name="Google Shape;362;p62"/>
          <p:cNvPicPr preferRelativeResize="0"/>
          <p:nvPr/>
        </p:nvPicPr>
        <p:blipFill>
          <a:blip r:embed="rId5">
            <a:alphaModFix/>
          </a:blip>
          <a:stretch>
            <a:fillRect/>
          </a:stretch>
        </p:blipFill>
        <p:spPr>
          <a:xfrm>
            <a:off x="793800" y="3179800"/>
            <a:ext cx="4073376" cy="257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3"/>
          <p:cNvSpPr/>
          <p:nvPr/>
        </p:nvSpPr>
        <p:spPr>
          <a:xfrm>
            <a:off x="793807" y="276372"/>
            <a:ext cx="12321600" cy="9072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4B6981"/>
              </a:buClr>
              <a:buSzPts val="4450"/>
              <a:buFont typeface="Playfair Display SemiBold"/>
              <a:buNone/>
            </a:pPr>
            <a:r>
              <a:rPr lang="en-US" sz="4450" b="1" i="0" u="none" strike="noStrike" cap="none">
                <a:solidFill>
                  <a:srgbClr val="4B6981"/>
                </a:solidFill>
                <a:latin typeface="Playfair Display SemiBold"/>
                <a:ea typeface="Playfair Display SemiBold"/>
                <a:cs typeface="Playfair Display SemiBold"/>
                <a:sym typeface="Playfair Display SemiBold"/>
              </a:rPr>
              <a:t>Baseline Model Performance</a:t>
            </a:r>
            <a:endParaRPr sz="4450" b="0" i="0" u="none" strike="noStrike" cap="none">
              <a:solidFill>
                <a:schemeClr val="dk1"/>
              </a:solidFill>
              <a:latin typeface="Calibri"/>
              <a:ea typeface="Calibri"/>
              <a:cs typeface="Calibri"/>
              <a:sym typeface="Calibri"/>
            </a:endParaRPr>
          </a:p>
        </p:txBody>
      </p:sp>
      <p:sp>
        <p:nvSpPr>
          <p:cNvPr id="369" name="Google Shape;369;p63"/>
          <p:cNvSpPr/>
          <p:nvPr/>
        </p:nvSpPr>
        <p:spPr>
          <a:xfrm>
            <a:off x="793810" y="1170340"/>
            <a:ext cx="13042800" cy="8385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800" b="0" i="0" u="none" strike="noStrike" cap="none">
                <a:solidFill>
                  <a:srgbClr val="6F655D"/>
                </a:solidFill>
                <a:latin typeface="Public Sans"/>
                <a:ea typeface="Public Sans"/>
                <a:cs typeface="Public Sans"/>
                <a:sym typeface="Public Sans"/>
              </a:rPr>
              <a:t>Initial evaluation shows varying performance across models, with XGBoost achieving the highest accuracy on the training set but showing potential for overfitting.</a:t>
            </a:r>
            <a:endParaRPr sz="1800" b="0" i="0" u="none" strike="noStrike" cap="none">
              <a:solidFill>
                <a:schemeClr val="dk1"/>
              </a:solidFill>
              <a:latin typeface="Calibri"/>
              <a:ea typeface="Calibri"/>
              <a:cs typeface="Calibri"/>
              <a:sym typeface="Calibri"/>
            </a:endParaRPr>
          </a:p>
        </p:txBody>
      </p:sp>
      <p:pic>
        <p:nvPicPr>
          <p:cNvPr id="370" name="Google Shape;370;p63" descr="preencoded.png"/>
          <p:cNvPicPr preferRelativeResize="0"/>
          <p:nvPr/>
        </p:nvPicPr>
        <p:blipFill rotWithShape="1">
          <a:blip r:embed="rId3">
            <a:alphaModFix/>
          </a:blip>
          <a:srcRect/>
          <a:stretch/>
        </p:blipFill>
        <p:spPr>
          <a:xfrm>
            <a:off x="1430425" y="2138875"/>
            <a:ext cx="10830373" cy="4400225"/>
          </a:xfrm>
          <a:prstGeom prst="rect">
            <a:avLst/>
          </a:prstGeom>
          <a:noFill/>
          <a:ln>
            <a:noFill/>
          </a:ln>
        </p:spPr>
      </p:pic>
      <p:grpSp>
        <p:nvGrpSpPr>
          <p:cNvPr id="371" name="Google Shape;371;p63"/>
          <p:cNvGrpSpPr/>
          <p:nvPr/>
        </p:nvGrpSpPr>
        <p:grpSpPr>
          <a:xfrm>
            <a:off x="2334823" y="2433550"/>
            <a:ext cx="9591614" cy="255900"/>
            <a:chOff x="2260525" y="6409035"/>
            <a:chExt cx="9591614" cy="255900"/>
          </a:xfrm>
        </p:grpSpPr>
        <p:sp>
          <p:nvSpPr>
            <p:cNvPr id="372" name="Google Shape;372;p63"/>
            <p:cNvSpPr/>
            <p:nvPr/>
          </p:nvSpPr>
          <p:spPr>
            <a:xfrm>
              <a:off x="2260525" y="6409035"/>
              <a:ext cx="255900" cy="255900"/>
            </a:xfrm>
            <a:prstGeom prst="roundRect">
              <a:avLst>
                <a:gd name="adj" fmla="val 15868"/>
              </a:avLst>
            </a:prstGeom>
            <a:solidFill>
              <a:srgbClr val="331919"/>
            </a:solidFill>
            <a:ln>
              <a:noFill/>
            </a:ln>
          </p:spPr>
          <p:txBody>
            <a:bodyPr spcFirstLastPara="1" wrap="square" lIns="203100" tIns="203100" rIns="203100" bIns="203100" anchor="ctr" anchorCtr="0">
              <a:noAutofit/>
            </a:bodyPr>
            <a:lstStyle/>
            <a:p>
              <a:pPr marL="0" lvl="0" indent="0" algn="l" rtl="0">
                <a:spcBef>
                  <a:spcPts val="0"/>
                </a:spcBef>
                <a:spcAft>
                  <a:spcPts val="0"/>
                </a:spcAft>
                <a:buNone/>
              </a:pPr>
              <a:endParaRPr sz="1200"/>
            </a:p>
          </p:txBody>
        </p:sp>
        <p:sp>
          <p:nvSpPr>
            <p:cNvPr id="373" name="Google Shape;373;p63"/>
            <p:cNvSpPr/>
            <p:nvPr/>
          </p:nvSpPr>
          <p:spPr>
            <a:xfrm>
              <a:off x="2651968" y="6409035"/>
              <a:ext cx="1770600" cy="255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999"/>
                <a:buFont typeface="Public Sans"/>
                <a:buNone/>
              </a:pPr>
              <a:r>
                <a:rPr lang="en-US" sz="1799" b="0" i="0" u="none" strike="noStrike" cap="none">
                  <a:solidFill>
                    <a:srgbClr val="6F655D"/>
                  </a:solidFill>
                  <a:latin typeface="Public Sans"/>
                  <a:ea typeface="Public Sans"/>
                  <a:cs typeface="Public Sans"/>
                  <a:sym typeface="Public Sans"/>
                </a:rPr>
                <a:t>Train Accuracy</a:t>
              </a:r>
              <a:endParaRPr sz="1799" b="0" i="0" u="none" strike="noStrike" cap="none"/>
            </a:p>
          </p:txBody>
        </p:sp>
        <p:sp>
          <p:nvSpPr>
            <p:cNvPr id="374" name="Google Shape;374;p63"/>
            <p:cNvSpPr/>
            <p:nvPr/>
          </p:nvSpPr>
          <p:spPr>
            <a:xfrm>
              <a:off x="5723204" y="6409035"/>
              <a:ext cx="255900" cy="255900"/>
            </a:xfrm>
            <a:prstGeom prst="roundRect">
              <a:avLst>
                <a:gd name="adj" fmla="val 15868"/>
              </a:avLst>
            </a:prstGeom>
            <a:solidFill>
              <a:srgbClr val="693434"/>
            </a:solidFill>
            <a:ln>
              <a:noFill/>
            </a:ln>
          </p:spPr>
          <p:txBody>
            <a:bodyPr spcFirstLastPara="1" wrap="square" lIns="203100" tIns="203100" rIns="203100" bIns="203100" anchor="ctr" anchorCtr="0">
              <a:noAutofit/>
            </a:bodyPr>
            <a:lstStyle/>
            <a:p>
              <a:pPr marL="0" lvl="0" indent="0" algn="l" rtl="0">
                <a:spcBef>
                  <a:spcPts val="0"/>
                </a:spcBef>
                <a:spcAft>
                  <a:spcPts val="0"/>
                </a:spcAft>
                <a:buNone/>
              </a:pPr>
              <a:endParaRPr sz="1200"/>
            </a:p>
          </p:txBody>
        </p:sp>
        <p:sp>
          <p:nvSpPr>
            <p:cNvPr id="375" name="Google Shape;375;p63"/>
            <p:cNvSpPr/>
            <p:nvPr/>
          </p:nvSpPr>
          <p:spPr>
            <a:xfrm>
              <a:off x="6114645" y="6409035"/>
              <a:ext cx="2363100" cy="255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999"/>
                <a:buFont typeface="Public Sans"/>
                <a:buNone/>
              </a:pPr>
              <a:r>
                <a:rPr lang="en-US" sz="1799" b="0" i="0" u="none" strike="noStrike" cap="none">
                  <a:solidFill>
                    <a:srgbClr val="6F655D"/>
                  </a:solidFill>
                  <a:latin typeface="Public Sans"/>
                  <a:ea typeface="Public Sans"/>
                  <a:cs typeface="Public Sans"/>
                  <a:sym typeface="Public Sans"/>
                </a:rPr>
                <a:t>Validation Accuracy</a:t>
              </a:r>
              <a:endParaRPr sz="1799" b="0" i="0" u="none" strike="noStrike" cap="none"/>
            </a:p>
          </p:txBody>
        </p:sp>
        <p:sp>
          <p:nvSpPr>
            <p:cNvPr id="376" name="Google Shape;376;p63"/>
            <p:cNvSpPr/>
            <p:nvPr/>
          </p:nvSpPr>
          <p:spPr>
            <a:xfrm>
              <a:off x="9778598" y="6409035"/>
              <a:ext cx="255900" cy="255900"/>
            </a:xfrm>
            <a:prstGeom prst="roundRect">
              <a:avLst>
                <a:gd name="adj" fmla="val 15868"/>
              </a:avLst>
            </a:prstGeom>
            <a:solidFill>
              <a:srgbClr val="9E4E4E"/>
            </a:solidFill>
            <a:ln>
              <a:noFill/>
            </a:ln>
          </p:spPr>
          <p:txBody>
            <a:bodyPr spcFirstLastPara="1" wrap="square" lIns="203100" tIns="203100" rIns="203100" bIns="203100" anchor="ctr" anchorCtr="0">
              <a:noAutofit/>
            </a:bodyPr>
            <a:lstStyle/>
            <a:p>
              <a:pPr marL="0" lvl="0" indent="0" algn="l" rtl="0">
                <a:spcBef>
                  <a:spcPts val="0"/>
                </a:spcBef>
                <a:spcAft>
                  <a:spcPts val="0"/>
                </a:spcAft>
                <a:buNone/>
              </a:pPr>
              <a:endParaRPr sz="1200"/>
            </a:p>
          </p:txBody>
        </p:sp>
        <p:sp>
          <p:nvSpPr>
            <p:cNvPr id="377" name="Google Shape;377;p63"/>
            <p:cNvSpPr/>
            <p:nvPr/>
          </p:nvSpPr>
          <p:spPr>
            <a:xfrm>
              <a:off x="10170039" y="6409035"/>
              <a:ext cx="1682100" cy="255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999"/>
                <a:buFont typeface="Public Sans"/>
                <a:buNone/>
              </a:pPr>
              <a:r>
                <a:rPr lang="en-US" sz="1799" b="0" i="0" u="none" strike="noStrike" cap="none">
                  <a:solidFill>
                    <a:srgbClr val="6F655D"/>
                  </a:solidFill>
                  <a:latin typeface="Public Sans"/>
                  <a:ea typeface="Public Sans"/>
                  <a:cs typeface="Public Sans"/>
                  <a:sym typeface="Public Sans"/>
                </a:rPr>
                <a:t>Test Accuracy</a:t>
              </a:r>
              <a:endParaRPr sz="1799" b="0" i="0" u="none" strike="noStrike" cap="none"/>
            </a:p>
          </p:txBody>
        </p:sp>
      </p:grpSp>
      <p:sp>
        <p:nvSpPr>
          <p:cNvPr id="378" name="Google Shape;378;p63"/>
          <p:cNvSpPr/>
          <p:nvPr/>
        </p:nvSpPr>
        <p:spPr>
          <a:xfrm>
            <a:off x="609225" y="6799175"/>
            <a:ext cx="13546500" cy="10959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800" b="1">
                <a:solidFill>
                  <a:srgbClr val="6F655D"/>
                </a:solidFill>
                <a:latin typeface="Public Sans"/>
                <a:ea typeface="Public Sans"/>
                <a:cs typeface="Public Sans"/>
                <a:sym typeface="Public Sans"/>
              </a:rPr>
              <a:t>To Note: </a:t>
            </a:r>
            <a:r>
              <a:rPr lang="en-US" sz="1800">
                <a:solidFill>
                  <a:srgbClr val="6F655D"/>
                </a:solidFill>
                <a:latin typeface="Public Sans"/>
                <a:ea typeface="Public Sans"/>
                <a:cs typeface="Public Sans"/>
                <a:sym typeface="Public Sans"/>
              </a:rPr>
              <a:t>Test set contains real-world, noisy samples, making it significantly harder and causing a noticeable performance drop.</a:t>
            </a:r>
            <a:endParaRPr sz="1800">
              <a:solidFill>
                <a:srgbClr val="6F655D"/>
              </a:solidFill>
              <a:latin typeface="Public Sans"/>
              <a:ea typeface="Public Sans"/>
              <a:cs typeface="Public Sans"/>
              <a:sym typeface="Public Sans"/>
            </a:endParaRPr>
          </a:p>
          <a:p>
            <a:pPr marL="0" marR="0" lvl="0" indent="0" algn="l" rtl="0">
              <a:lnSpc>
                <a:spcPct val="162857"/>
              </a:lnSpc>
              <a:spcBef>
                <a:spcPts val="0"/>
              </a:spcBef>
              <a:spcAft>
                <a:spcPts val="0"/>
              </a:spcAft>
              <a:buClr>
                <a:srgbClr val="6F655D"/>
              </a:buClr>
              <a:buSzPts val="1750"/>
              <a:buFont typeface="Public Sans"/>
              <a:buNone/>
            </a:pPr>
            <a:r>
              <a:rPr lang="en-US" sz="1800">
                <a:solidFill>
                  <a:srgbClr val="6F655D"/>
                </a:solidFill>
                <a:latin typeface="Public Sans"/>
                <a:ea typeface="Public Sans"/>
                <a:cs typeface="Public Sans"/>
                <a:sym typeface="Public Sans"/>
              </a:rPr>
              <a:t>For model to improve, we re-split the data with stratification removed the distribution mismatch, allowing the model to learn more effectively across all sets.</a:t>
            </a:r>
            <a:endParaRPr sz="1800">
              <a:solidFill>
                <a:srgbClr val="6F655D"/>
              </a:solidFill>
              <a:latin typeface="Public Sans"/>
              <a:ea typeface="Public Sans"/>
              <a:cs typeface="Public Sans"/>
              <a:sym typeface="Public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4"/>
          <p:cNvSpPr/>
          <p:nvPr/>
        </p:nvSpPr>
        <p:spPr>
          <a:xfrm>
            <a:off x="793804" y="658226"/>
            <a:ext cx="12117300" cy="6573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4B6981"/>
              </a:buClr>
              <a:buSzPts val="4450"/>
              <a:buFont typeface="Crimson Pro"/>
              <a:buNone/>
            </a:pPr>
            <a:r>
              <a:rPr lang="en-US" sz="4800" b="1" i="0" u="none" strike="noStrike" cap="none">
                <a:solidFill>
                  <a:srgbClr val="4B6981"/>
                </a:solidFill>
                <a:latin typeface="Crimson Pro"/>
                <a:ea typeface="Crimson Pro"/>
                <a:cs typeface="Crimson Pro"/>
                <a:sym typeface="Crimson Pro"/>
              </a:rPr>
              <a:t>Hyperparameter Tuning for XGBoost</a:t>
            </a:r>
            <a:endParaRPr sz="4800" b="0" i="0" u="none" strike="noStrike" cap="none"/>
          </a:p>
        </p:txBody>
      </p:sp>
      <p:sp>
        <p:nvSpPr>
          <p:cNvPr id="385" name="Google Shape;385;p64"/>
          <p:cNvSpPr/>
          <p:nvPr/>
        </p:nvSpPr>
        <p:spPr>
          <a:xfrm>
            <a:off x="793790" y="2047045"/>
            <a:ext cx="13042800" cy="1088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Open Sans"/>
              <a:buNone/>
            </a:pPr>
            <a:r>
              <a:rPr lang="en-US" sz="1750" b="0" i="0" u="none" strike="noStrike" cap="none">
                <a:solidFill>
                  <a:srgbClr val="6F655D"/>
                </a:solidFill>
                <a:latin typeface="Open Sans"/>
                <a:ea typeface="Open Sans"/>
                <a:cs typeface="Open Sans"/>
                <a:sym typeface="Open Sans"/>
              </a:rPr>
              <a:t>To optimize performance and combat overfitting, we implemented an automated hyperparameter tuning strategy using RandomizedSearchCV with a GPU-optimized XGBoost pipeline. Before tuning, we rebuilt a clean train-validation-test split to ensure evaluation fairness. The final dataset distribution was:</a:t>
            </a:r>
            <a:endParaRPr sz="1750" b="0" i="0" u="none" strike="noStrike" cap="none"/>
          </a:p>
        </p:txBody>
      </p:sp>
      <p:sp>
        <p:nvSpPr>
          <p:cNvPr id="386" name="Google Shape;386;p64"/>
          <p:cNvSpPr/>
          <p:nvPr/>
        </p:nvSpPr>
        <p:spPr>
          <a:xfrm>
            <a:off x="793790" y="3838636"/>
            <a:ext cx="3048000" cy="748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43728"/>
              </a:buClr>
              <a:buSzPts val="5850"/>
              <a:buFont typeface="Crimson Pro"/>
              <a:buNone/>
            </a:pPr>
            <a:r>
              <a:rPr lang="en-US" sz="5850" b="1" i="0" u="none" strike="noStrike" cap="none">
                <a:solidFill>
                  <a:srgbClr val="443728"/>
                </a:solidFill>
                <a:latin typeface="Crimson Pro"/>
                <a:ea typeface="Crimson Pro"/>
                <a:cs typeface="Crimson Pro"/>
                <a:sym typeface="Crimson Pro"/>
              </a:rPr>
              <a:t>5600</a:t>
            </a:r>
            <a:endParaRPr sz="5850" b="0" i="0" u="none" strike="noStrike" cap="none"/>
          </a:p>
        </p:txBody>
      </p:sp>
      <p:sp>
        <p:nvSpPr>
          <p:cNvPr id="387" name="Google Shape;387;p64"/>
          <p:cNvSpPr/>
          <p:nvPr/>
        </p:nvSpPr>
        <p:spPr>
          <a:xfrm>
            <a:off x="900113" y="4870431"/>
            <a:ext cx="2835300" cy="3543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443728"/>
              </a:buClr>
              <a:buSzPts val="2200"/>
              <a:buFont typeface="Crimson Pro"/>
              <a:buNone/>
            </a:pPr>
            <a:r>
              <a:rPr lang="en-US" sz="2200" b="1" i="0" u="none" strike="noStrike" cap="none">
                <a:solidFill>
                  <a:srgbClr val="443728"/>
                </a:solidFill>
                <a:latin typeface="Crimson Pro"/>
                <a:ea typeface="Crimson Pro"/>
                <a:cs typeface="Crimson Pro"/>
                <a:sym typeface="Crimson Pro"/>
              </a:rPr>
              <a:t>Training Samples</a:t>
            </a:r>
            <a:endParaRPr sz="2200" b="0" i="0" u="none" strike="noStrike" cap="none"/>
          </a:p>
        </p:txBody>
      </p:sp>
      <p:sp>
        <p:nvSpPr>
          <p:cNvPr id="388" name="Google Shape;388;p64"/>
          <p:cNvSpPr/>
          <p:nvPr/>
        </p:nvSpPr>
        <p:spPr>
          <a:xfrm>
            <a:off x="793790" y="5360850"/>
            <a:ext cx="3048000" cy="3630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443728"/>
              </a:buClr>
              <a:buSzPts val="1750"/>
              <a:buFont typeface="Open Sans"/>
              <a:buNone/>
            </a:pPr>
            <a:r>
              <a:rPr lang="en-US" sz="1750" b="0" i="0" u="none" strike="noStrike" cap="none">
                <a:solidFill>
                  <a:srgbClr val="443728"/>
                </a:solidFill>
                <a:latin typeface="Open Sans"/>
                <a:ea typeface="Open Sans"/>
                <a:cs typeface="Open Sans"/>
                <a:sym typeface="Open Sans"/>
              </a:rPr>
              <a:t>Training set samples</a:t>
            </a:r>
            <a:endParaRPr sz="1750" b="0" i="0" u="none" strike="noStrike" cap="none"/>
          </a:p>
        </p:txBody>
      </p:sp>
      <p:sp>
        <p:nvSpPr>
          <p:cNvPr id="389" name="Google Shape;389;p64"/>
          <p:cNvSpPr/>
          <p:nvPr/>
        </p:nvSpPr>
        <p:spPr>
          <a:xfrm>
            <a:off x="4125278" y="3838636"/>
            <a:ext cx="3048000" cy="748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43728"/>
              </a:buClr>
              <a:buSzPts val="5850"/>
              <a:buFont typeface="Crimson Pro"/>
              <a:buNone/>
            </a:pPr>
            <a:r>
              <a:rPr lang="en-US" sz="5850" b="1" i="0" u="none" strike="noStrike" cap="none">
                <a:solidFill>
                  <a:srgbClr val="443728"/>
                </a:solidFill>
                <a:latin typeface="Crimson Pro"/>
                <a:ea typeface="Crimson Pro"/>
                <a:cs typeface="Crimson Pro"/>
                <a:sym typeface="Crimson Pro"/>
              </a:rPr>
              <a:t>1200</a:t>
            </a:r>
            <a:endParaRPr sz="5850" b="0" i="0" u="none" strike="noStrike" cap="none"/>
          </a:p>
        </p:txBody>
      </p:sp>
      <p:sp>
        <p:nvSpPr>
          <p:cNvPr id="390" name="Google Shape;390;p64"/>
          <p:cNvSpPr/>
          <p:nvPr/>
        </p:nvSpPr>
        <p:spPr>
          <a:xfrm>
            <a:off x="4231719" y="4870431"/>
            <a:ext cx="2835300" cy="3543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443728"/>
              </a:buClr>
              <a:buSzPts val="2200"/>
              <a:buFont typeface="Crimson Pro"/>
              <a:buNone/>
            </a:pPr>
            <a:r>
              <a:rPr lang="en-US" sz="2200" b="1" i="0" u="none" strike="noStrike" cap="none">
                <a:solidFill>
                  <a:srgbClr val="443728"/>
                </a:solidFill>
                <a:latin typeface="Crimson Pro"/>
                <a:ea typeface="Crimson Pro"/>
                <a:cs typeface="Crimson Pro"/>
                <a:sym typeface="Crimson Pro"/>
              </a:rPr>
              <a:t>Validation Samples</a:t>
            </a:r>
            <a:endParaRPr sz="2200" b="0" i="0" u="none" strike="noStrike" cap="none"/>
          </a:p>
        </p:txBody>
      </p:sp>
      <p:sp>
        <p:nvSpPr>
          <p:cNvPr id="391" name="Google Shape;391;p64"/>
          <p:cNvSpPr/>
          <p:nvPr/>
        </p:nvSpPr>
        <p:spPr>
          <a:xfrm>
            <a:off x="4125278" y="5360850"/>
            <a:ext cx="3048000" cy="3630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443728"/>
              </a:buClr>
              <a:buSzPts val="1750"/>
              <a:buFont typeface="Open Sans"/>
              <a:buNone/>
            </a:pPr>
            <a:r>
              <a:rPr lang="en-US" sz="1750" b="0" i="0" u="none" strike="noStrike" cap="none">
                <a:solidFill>
                  <a:srgbClr val="443728"/>
                </a:solidFill>
                <a:latin typeface="Open Sans"/>
                <a:ea typeface="Open Sans"/>
                <a:cs typeface="Open Sans"/>
                <a:sym typeface="Open Sans"/>
              </a:rPr>
              <a:t>Validation set samples</a:t>
            </a:r>
            <a:endParaRPr sz="1750" b="0" i="0" u="none" strike="noStrike" cap="none"/>
          </a:p>
        </p:txBody>
      </p:sp>
      <p:sp>
        <p:nvSpPr>
          <p:cNvPr id="392" name="Google Shape;392;p64"/>
          <p:cNvSpPr/>
          <p:nvPr/>
        </p:nvSpPr>
        <p:spPr>
          <a:xfrm>
            <a:off x="7456884" y="3838636"/>
            <a:ext cx="3048000" cy="748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43728"/>
              </a:buClr>
              <a:buSzPts val="5850"/>
              <a:buFont typeface="Crimson Pro"/>
              <a:buNone/>
            </a:pPr>
            <a:r>
              <a:rPr lang="en-US" sz="5850" b="1" i="0" u="none" strike="noStrike" cap="none">
                <a:solidFill>
                  <a:srgbClr val="443728"/>
                </a:solidFill>
                <a:latin typeface="Crimson Pro"/>
                <a:ea typeface="Crimson Pro"/>
                <a:cs typeface="Crimson Pro"/>
                <a:sym typeface="Crimson Pro"/>
              </a:rPr>
              <a:t>1200</a:t>
            </a:r>
            <a:endParaRPr sz="5850" b="0" i="0" u="none" strike="noStrike" cap="none"/>
          </a:p>
        </p:txBody>
      </p:sp>
      <p:sp>
        <p:nvSpPr>
          <p:cNvPr id="393" name="Google Shape;393;p64"/>
          <p:cNvSpPr/>
          <p:nvPr/>
        </p:nvSpPr>
        <p:spPr>
          <a:xfrm>
            <a:off x="7563326" y="4870431"/>
            <a:ext cx="2835300" cy="3543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443728"/>
              </a:buClr>
              <a:buSzPts val="2200"/>
              <a:buFont typeface="Crimson Pro"/>
              <a:buNone/>
            </a:pPr>
            <a:r>
              <a:rPr lang="en-US" sz="2200" b="1" i="0" u="none" strike="noStrike" cap="none">
                <a:solidFill>
                  <a:srgbClr val="443728"/>
                </a:solidFill>
                <a:latin typeface="Crimson Pro"/>
                <a:ea typeface="Crimson Pro"/>
                <a:cs typeface="Crimson Pro"/>
                <a:sym typeface="Crimson Pro"/>
              </a:rPr>
              <a:t>Test Samples</a:t>
            </a:r>
            <a:endParaRPr sz="2200" b="0" i="0" u="none" strike="noStrike" cap="none"/>
          </a:p>
        </p:txBody>
      </p:sp>
      <p:sp>
        <p:nvSpPr>
          <p:cNvPr id="394" name="Google Shape;394;p64"/>
          <p:cNvSpPr/>
          <p:nvPr/>
        </p:nvSpPr>
        <p:spPr>
          <a:xfrm>
            <a:off x="7456884" y="5360850"/>
            <a:ext cx="3048000" cy="3630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443728"/>
              </a:buClr>
              <a:buSzPts val="1750"/>
              <a:buFont typeface="Open Sans"/>
              <a:buNone/>
            </a:pPr>
            <a:r>
              <a:rPr lang="en-US" sz="1750" b="0" i="0" u="none" strike="noStrike" cap="none">
                <a:solidFill>
                  <a:srgbClr val="443728"/>
                </a:solidFill>
                <a:latin typeface="Open Sans"/>
                <a:ea typeface="Open Sans"/>
                <a:cs typeface="Open Sans"/>
                <a:sym typeface="Open Sans"/>
              </a:rPr>
              <a:t>Test set samples</a:t>
            </a:r>
            <a:endParaRPr sz="1750" b="0" i="0" u="none" strike="noStrike" cap="none"/>
          </a:p>
        </p:txBody>
      </p:sp>
      <p:sp>
        <p:nvSpPr>
          <p:cNvPr id="395" name="Google Shape;395;p64"/>
          <p:cNvSpPr/>
          <p:nvPr/>
        </p:nvSpPr>
        <p:spPr>
          <a:xfrm>
            <a:off x="10788491" y="3838636"/>
            <a:ext cx="3048000" cy="748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43728"/>
              </a:buClr>
              <a:buSzPts val="5850"/>
              <a:buFont typeface="Crimson Pro"/>
              <a:buNone/>
            </a:pPr>
            <a:r>
              <a:rPr lang="en-US" sz="5850" b="1" i="0" u="none" strike="noStrike" cap="none">
                <a:solidFill>
                  <a:srgbClr val="443728"/>
                </a:solidFill>
                <a:latin typeface="Crimson Pro"/>
                <a:ea typeface="Crimson Pro"/>
                <a:cs typeface="Crimson Pro"/>
                <a:sym typeface="Crimson Pro"/>
              </a:rPr>
              <a:t>24,003</a:t>
            </a:r>
            <a:endParaRPr sz="5850" b="0" i="0" u="none" strike="noStrike" cap="none"/>
          </a:p>
        </p:txBody>
      </p:sp>
      <p:sp>
        <p:nvSpPr>
          <p:cNvPr id="396" name="Google Shape;396;p64"/>
          <p:cNvSpPr/>
          <p:nvPr/>
        </p:nvSpPr>
        <p:spPr>
          <a:xfrm>
            <a:off x="10894933" y="4870431"/>
            <a:ext cx="2835300" cy="3543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443728"/>
              </a:buClr>
              <a:buSzPts val="2200"/>
              <a:buFont typeface="Crimson Pro"/>
              <a:buNone/>
            </a:pPr>
            <a:r>
              <a:rPr lang="en-US" sz="2200" b="1" i="0" u="none" strike="noStrike" cap="none">
                <a:solidFill>
                  <a:srgbClr val="443728"/>
                </a:solidFill>
                <a:latin typeface="Crimson Pro"/>
                <a:ea typeface="Crimson Pro"/>
                <a:cs typeface="Crimson Pro"/>
                <a:sym typeface="Crimson Pro"/>
              </a:rPr>
              <a:t>Feature Dimensions</a:t>
            </a:r>
            <a:endParaRPr sz="2200" b="0" i="0" u="none" strike="noStrike" cap="none"/>
          </a:p>
        </p:txBody>
      </p:sp>
      <p:sp>
        <p:nvSpPr>
          <p:cNvPr id="397" name="Google Shape;397;p64"/>
          <p:cNvSpPr/>
          <p:nvPr/>
        </p:nvSpPr>
        <p:spPr>
          <a:xfrm>
            <a:off x="10788491" y="5360850"/>
            <a:ext cx="3048000" cy="3630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443728"/>
              </a:buClr>
              <a:buSzPts val="1750"/>
              <a:buFont typeface="Open Sans"/>
              <a:buNone/>
            </a:pPr>
            <a:r>
              <a:rPr lang="en-US" sz="1750" b="0" i="0" u="none" strike="noStrike" cap="none">
                <a:solidFill>
                  <a:srgbClr val="443728"/>
                </a:solidFill>
                <a:latin typeface="Open Sans"/>
                <a:ea typeface="Open Sans"/>
                <a:cs typeface="Open Sans"/>
                <a:sym typeface="Open Sans"/>
              </a:rPr>
              <a:t>TF-IDF features</a:t>
            </a:r>
            <a:endParaRPr sz="1750" b="0" i="0" u="none" strike="noStrike" cap="none"/>
          </a:p>
        </p:txBody>
      </p:sp>
      <p:sp>
        <p:nvSpPr>
          <p:cNvPr id="398" name="Google Shape;398;p64"/>
          <p:cNvSpPr/>
          <p:nvPr/>
        </p:nvSpPr>
        <p:spPr>
          <a:xfrm>
            <a:off x="793790" y="6517636"/>
            <a:ext cx="130428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Open Sans"/>
              <a:buNone/>
            </a:pPr>
            <a:r>
              <a:rPr lang="en-US" sz="1750" b="0" i="0" u="none" strike="noStrike" cap="none">
                <a:solidFill>
                  <a:srgbClr val="6F655D"/>
                </a:solidFill>
                <a:latin typeface="Open Sans"/>
                <a:ea typeface="Open Sans"/>
                <a:cs typeface="Open Sans"/>
                <a:sym typeface="Open Sans"/>
              </a:rPr>
              <a:t>This split allowed us to monitor model behavior during training and avoid data leakage.</a:t>
            </a:r>
            <a:endParaRPr sz="1750" b="0" i="0" u="none" strike="noStrike" cap="non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5"/>
          <p:cNvSpPr/>
          <p:nvPr/>
        </p:nvSpPr>
        <p:spPr>
          <a:xfrm>
            <a:off x="793802" y="637018"/>
            <a:ext cx="12600300" cy="580500"/>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4B6981"/>
              </a:buClr>
              <a:buSzPts val="3550"/>
              <a:buFont typeface="Crimson Pro"/>
              <a:buNone/>
            </a:pPr>
            <a:r>
              <a:rPr lang="en-US" sz="3750" b="1" i="0" u="none" strike="noStrike" cap="none">
                <a:solidFill>
                  <a:srgbClr val="4B6981"/>
                </a:solidFill>
                <a:latin typeface="Crimson Pro"/>
                <a:ea typeface="Crimson Pro"/>
                <a:cs typeface="Crimson Pro"/>
                <a:sym typeface="Crimson Pro"/>
              </a:rPr>
              <a:t>Automated Tuning Strategy &amp; Optimal Configuration</a:t>
            </a:r>
            <a:endParaRPr sz="3750" b="0" i="0" u="none" strike="noStrike" cap="none"/>
          </a:p>
        </p:txBody>
      </p:sp>
      <p:sp>
        <p:nvSpPr>
          <p:cNvPr id="405" name="Google Shape;405;p65"/>
          <p:cNvSpPr/>
          <p:nvPr/>
        </p:nvSpPr>
        <p:spPr>
          <a:xfrm>
            <a:off x="793800" y="1597626"/>
            <a:ext cx="13042800" cy="11772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Open Sans"/>
              <a:buNone/>
            </a:pPr>
            <a:r>
              <a:rPr lang="en-US" sz="1600" b="0" i="0" u="none" strike="noStrike" cap="none">
                <a:solidFill>
                  <a:srgbClr val="6F655D"/>
                </a:solidFill>
                <a:latin typeface="Open Sans"/>
                <a:ea typeface="Open Sans"/>
                <a:cs typeface="Open Sans"/>
                <a:sym typeface="Open Sans"/>
              </a:rPr>
              <a:t>Our tuning strategy explored a robust parameter space for complexity regularization and learning stability, including tree depth and subsampling ratios. We executed 10 parameter configurations across </a:t>
            </a:r>
            <a:r>
              <a:rPr lang="en-US" sz="1600">
                <a:solidFill>
                  <a:srgbClr val="6F655D"/>
                </a:solidFill>
                <a:latin typeface="Open Sans"/>
                <a:ea typeface="Open Sans"/>
                <a:cs typeface="Open Sans"/>
                <a:sym typeface="Open Sans"/>
              </a:rPr>
              <a:t>2</a:t>
            </a:r>
            <a:r>
              <a:rPr lang="en-US" sz="1600" b="0" i="0" u="none" strike="noStrike" cap="none">
                <a:solidFill>
                  <a:srgbClr val="6F655D"/>
                </a:solidFill>
                <a:latin typeface="Open Sans"/>
                <a:ea typeface="Open Sans"/>
                <a:cs typeface="Open Sans"/>
                <a:sym typeface="Open Sans"/>
              </a:rPr>
              <a:t>-fold cross-validation, which ensured both speed and reliability. Since the process used GPU acceleration, optimization was significantly faster than CPU-based approaches.</a:t>
            </a:r>
            <a:endParaRPr sz="1600" b="0" i="0" u="none" strike="noStrike" cap="none"/>
          </a:p>
        </p:txBody>
      </p:sp>
      <p:sp>
        <p:nvSpPr>
          <p:cNvPr id="406" name="Google Shape;406;p65"/>
          <p:cNvSpPr/>
          <p:nvPr/>
        </p:nvSpPr>
        <p:spPr>
          <a:xfrm>
            <a:off x="793800" y="2984887"/>
            <a:ext cx="13042800" cy="4860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Open Sans"/>
              <a:buNone/>
            </a:pPr>
            <a:r>
              <a:rPr lang="en-US" sz="1600" b="0" i="0" u="none" strike="noStrike" cap="none">
                <a:solidFill>
                  <a:srgbClr val="6F655D"/>
                </a:solidFill>
                <a:latin typeface="Open Sans"/>
                <a:ea typeface="Open Sans"/>
                <a:cs typeface="Open Sans"/>
                <a:sym typeface="Open Sans"/>
              </a:rPr>
              <a:t>The best performing configuration parameters were:</a:t>
            </a:r>
            <a:endParaRPr sz="1600" b="0" i="0" u="none" strike="noStrike" cap="none"/>
          </a:p>
        </p:txBody>
      </p:sp>
      <p:sp>
        <p:nvSpPr>
          <p:cNvPr id="407" name="Google Shape;407;p65"/>
          <p:cNvSpPr/>
          <p:nvPr/>
        </p:nvSpPr>
        <p:spPr>
          <a:xfrm>
            <a:off x="793799" y="3470874"/>
            <a:ext cx="13042800" cy="2798400"/>
          </a:xfrm>
          <a:prstGeom prst="roundRect">
            <a:avLst>
              <a:gd name="adj" fmla="val 2938"/>
            </a:avLst>
          </a:prstGeom>
          <a:solidFill>
            <a:srgbClr val="F2E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5"/>
          <p:cNvSpPr/>
          <p:nvPr/>
        </p:nvSpPr>
        <p:spPr>
          <a:xfrm>
            <a:off x="784750" y="3470874"/>
            <a:ext cx="13060800" cy="2798400"/>
          </a:xfrm>
          <a:prstGeom prst="roundRect">
            <a:avLst>
              <a:gd name="adj" fmla="val 1049"/>
            </a:avLst>
          </a:prstGeom>
          <a:solidFill>
            <a:srgbClr val="F2E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5"/>
          <p:cNvSpPr/>
          <p:nvPr/>
        </p:nvSpPr>
        <p:spPr>
          <a:xfrm>
            <a:off x="966201" y="3617663"/>
            <a:ext cx="12698100" cy="25047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443728"/>
              </a:buClr>
              <a:buSzPts val="1400"/>
              <a:buFont typeface="Consolas"/>
              <a:buNone/>
            </a:pPr>
            <a:r>
              <a:rPr lang="en-US" sz="1300" b="0" i="0" u="none" strike="noStrike" cap="none">
                <a:solidFill>
                  <a:srgbClr val="443728"/>
                </a:solidFill>
                <a:highlight>
                  <a:srgbClr val="F2EFED"/>
                </a:highlight>
                <a:latin typeface="Consolas"/>
                <a:ea typeface="Consolas"/>
                <a:cs typeface="Consolas"/>
                <a:sym typeface="Consolas"/>
              </a:rPr>
              <a:t>subsample = 0.8</a:t>
            </a:r>
            <a:endParaRPr sz="13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300" b="0" i="0" u="none" strike="noStrike" cap="none">
                <a:solidFill>
                  <a:srgbClr val="443728"/>
                </a:solidFill>
                <a:highlight>
                  <a:srgbClr val="F2EFED"/>
                </a:highlight>
                <a:latin typeface="Consolas"/>
                <a:ea typeface="Consolas"/>
                <a:cs typeface="Consolas"/>
                <a:sym typeface="Consolas"/>
              </a:rPr>
              <a:t>n_estimators = 400</a:t>
            </a:r>
            <a:endParaRPr sz="13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300" b="0" i="0" u="none" strike="noStrike" cap="none">
                <a:solidFill>
                  <a:srgbClr val="443728"/>
                </a:solidFill>
                <a:highlight>
                  <a:srgbClr val="F2EFED"/>
                </a:highlight>
                <a:latin typeface="Consolas"/>
                <a:ea typeface="Consolas"/>
                <a:cs typeface="Consolas"/>
                <a:sym typeface="Consolas"/>
              </a:rPr>
              <a:t>max_depth = 6</a:t>
            </a:r>
            <a:endParaRPr sz="1300">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300">
                <a:solidFill>
                  <a:srgbClr val="443728"/>
                </a:solidFill>
                <a:highlight>
                  <a:srgbClr val="F2EFED"/>
                </a:highlight>
                <a:latin typeface="Consolas"/>
                <a:ea typeface="Consolas"/>
                <a:cs typeface="Consolas"/>
                <a:sym typeface="Consolas"/>
              </a:rPr>
              <a:t>l</a:t>
            </a:r>
            <a:r>
              <a:rPr lang="en-US" sz="1300" b="0" i="0" u="none" strike="noStrike" cap="none">
                <a:solidFill>
                  <a:srgbClr val="443728"/>
                </a:solidFill>
                <a:highlight>
                  <a:srgbClr val="F2EFED"/>
                </a:highlight>
                <a:latin typeface="Consolas"/>
                <a:ea typeface="Consolas"/>
                <a:cs typeface="Consolas"/>
                <a:sym typeface="Consolas"/>
              </a:rPr>
              <a:t>earning_rate = 0.06</a:t>
            </a:r>
            <a:endParaRPr sz="13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300" b="0" i="0" u="none" strike="noStrike" cap="none">
                <a:solidFill>
                  <a:srgbClr val="443728"/>
                </a:solidFill>
                <a:highlight>
                  <a:srgbClr val="F2EFED"/>
                </a:highlight>
                <a:latin typeface="Consolas"/>
                <a:ea typeface="Consolas"/>
                <a:cs typeface="Consolas"/>
                <a:sym typeface="Consolas"/>
              </a:rPr>
              <a:t>colsample_bytree = 0.7</a:t>
            </a:r>
            <a:endParaRPr sz="13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300" b="0" i="0" u="none" strike="noStrike" cap="none">
                <a:solidFill>
                  <a:srgbClr val="443728"/>
                </a:solidFill>
                <a:highlight>
                  <a:srgbClr val="F2EFED"/>
                </a:highlight>
                <a:latin typeface="Consolas"/>
                <a:ea typeface="Consolas"/>
                <a:cs typeface="Consolas"/>
                <a:sym typeface="Consolas"/>
              </a:rPr>
              <a:t>reg_lambda = 2.5</a:t>
            </a:r>
            <a:endParaRPr sz="13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400" b="0" i="0" u="none" strike="noStrike" cap="none">
                <a:solidFill>
                  <a:srgbClr val="443728"/>
                </a:solidFill>
                <a:highlight>
                  <a:srgbClr val="F2EFED"/>
                </a:highlight>
                <a:latin typeface="Consolas"/>
                <a:ea typeface="Consolas"/>
                <a:cs typeface="Consolas"/>
                <a:sym typeface="Consolas"/>
              </a:rPr>
              <a:t>reg_alpha = 0.4</a:t>
            </a:r>
            <a:endParaRPr sz="14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400" b="0" i="0" u="none" strike="noStrike" cap="none">
                <a:solidFill>
                  <a:srgbClr val="443728"/>
                </a:solidFill>
                <a:highlight>
                  <a:srgbClr val="F2EFED"/>
                </a:highlight>
                <a:latin typeface="Consolas"/>
                <a:ea typeface="Consolas"/>
                <a:cs typeface="Consolas"/>
                <a:sym typeface="Consolas"/>
              </a:rPr>
              <a:t>min_child_weight = 3</a:t>
            </a:r>
            <a:endParaRPr sz="1400" b="0" i="0" u="none" strike="noStrike" cap="none"/>
          </a:p>
        </p:txBody>
      </p:sp>
      <p:sp>
        <p:nvSpPr>
          <p:cNvPr id="410" name="Google Shape;410;p65"/>
          <p:cNvSpPr/>
          <p:nvPr/>
        </p:nvSpPr>
        <p:spPr>
          <a:xfrm>
            <a:off x="793790" y="6621925"/>
            <a:ext cx="13042800" cy="5805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Open Sans"/>
              <a:buNone/>
            </a:pPr>
            <a:r>
              <a:rPr lang="en-US" sz="1600" b="0" i="0" u="none" strike="noStrike" cap="none">
                <a:solidFill>
                  <a:srgbClr val="6F655D"/>
                </a:solidFill>
                <a:latin typeface="Open Sans"/>
                <a:ea typeface="Open Sans"/>
                <a:cs typeface="Open Sans"/>
                <a:sym typeface="Open Sans"/>
              </a:rPr>
              <a:t>This combination achieved a balance between model flexibility and regularization</a:t>
            </a:r>
            <a:r>
              <a:rPr lang="en-US" sz="1600">
                <a:solidFill>
                  <a:srgbClr val="6F655D"/>
                </a:solidFill>
                <a:latin typeface="Open Sans"/>
                <a:ea typeface="Open Sans"/>
                <a:cs typeface="Open Sans"/>
                <a:sym typeface="Open Sans"/>
              </a:rPr>
              <a:t> </a:t>
            </a:r>
            <a:r>
              <a:rPr lang="en-US" sz="1600" b="0" i="0" u="none" strike="noStrike" cap="none">
                <a:solidFill>
                  <a:srgbClr val="6F655D"/>
                </a:solidFill>
                <a:latin typeface="Open Sans"/>
                <a:ea typeface="Open Sans"/>
                <a:cs typeface="Open Sans"/>
                <a:sym typeface="Open Sans"/>
              </a:rPr>
              <a:t>reducing overfitting while still learning complex patterns. The moderate depth and controlled subsampling ratios helped stabilize training and improve generalization.</a:t>
            </a:r>
            <a:endParaRPr sz="1600" b="0" i="0" u="none" strike="noStrike" cap="non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6"/>
          <p:cNvSpPr/>
          <p:nvPr/>
        </p:nvSpPr>
        <p:spPr>
          <a:xfrm>
            <a:off x="801400" y="589600"/>
            <a:ext cx="8877300" cy="856500"/>
          </a:xfrm>
          <a:prstGeom prst="rect">
            <a:avLst/>
          </a:prstGeom>
          <a:noFill/>
          <a:ln>
            <a:noFill/>
          </a:ln>
        </p:spPr>
        <p:txBody>
          <a:bodyPr spcFirstLastPara="1" wrap="square" lIns="0" tIns="0" rIns="0" bIns="0" anchor="t" anchorCtr="0">
            <a:noAutofit/>
          </a:bodyPr>
          <a:lstStyle/>
          <a:p>
            <a:pPr marL="0" marR="0" lvl="0" indent="0" algn="l" rtl="0">
              <a:lnSpc>
                <a:spcPct val="125333"/>
              </a:lnSpc>
              <a:spcBef>
                <a:spcPts val="0"/>
              </a:spcBef>
              <a:spcAft>
                <a:spcPts val="0"/>
              </a:spcAft>
              <a:buClr>
                <a:srgbClr val="4B6981"/>
              </a:buClr>
              <a:buSzPts val="3750"/>
              <a:buFont typeface="Crimson Pro"/>
              <a:buNone/>
            </a:pPr>
            <a:r>
              <a:rPr lang="en-US" sz="4050" b="1" i="0" u="none" strike="noStrike" cap="none">
                <a:solidFill>
                  <a:srgbClr val="4B6981"/>
                </a:solidFill>
                <a:latin typeface="Crimson Pro"/>
                <a:ea typeface="Crimson Pro"/>
                <a:cs typeface="Crimson Pro"/>
                <a:sym typeface="Crimson Pro"/>
              </a:rPr>
              <a:t>Model Performance &amp; Evaluation</a:t>
            </a:r>
            <a:endParaRPr sz="4050" b="0" i="0" u="none" strike="noStrike" cap="none"/>
          </a:p>
        </p:txBody>
      </p:sp>
      <p:sp>
        <p:nvSpPr>
          <p:cNvPr id="417" name="Google Shape;417;p66"/>
          <p:cNvSpPr/>
          <p:nvPr/>
        </p:nvSpPr>
        <p:spPr>
          <a:xfrm>
            <a:off x="793790" y="1674086"/>
            <a:ext cx="13042800" cy="3084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After hyperparameter selection, the final model was evaluated across training, validation, and test sets.</a:t>
            </a:r>
            <a:endParaRPr sz="1500" b="0" i="0" u="none" strike="noStrike" cap="none"/>
          </a:p>
        </p:txBody>
      </p:sp>
      <p:sp>
        <p:nvSpPr>
          <p:cNvPr id="418" name="Google Shape;418;p66"/>
          <p:cNvSpPr/>
          <p:nvPr/>
        </p:nvSpPr>
        <p:spPr>
          <a:xfrm>
            <a:off x="793790" y="2496503"/>
            <a:ext cx="13042821" cy="2234565"/>
          </a:xfrm>
          <a:prstGeom prst="roundRect">
            <a:avLst>
              <a:gd name="adj" fmla="val 3624"/>
            </a:avLst>
          </a:prstGeom>
          <a:noFill/>
          <a:ln w="95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6"/>
          <p:cNvSpPr/>
          <p:nvPr/>
        </p:nvSpPr>
        <p:spPr>
          <a:xfrm>
            <a:off x="801410" y="2504123"/>
            <a:ext cx="13027581" cy="554831"/>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6"/>
          <p:cNvSpPr/>
          <p:nvPr/>
        </p:nvSpPr>
        <p:spPr>
          <a:xfrm>
            <a:off x="994410" y="2627352"/>
            <a:ext cx="3518892"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Performance Metric</a:t>
            </a:r>
            <a:endParaRPr sz="1500" b="0" i="0" u="none" strike="noStrike" cap="none"/>
          </a:p>
        </p:txBody>
      </p:sp>
      <p:sp>
        <p:nvSpPr>
          <p:cNvPr id="421" name="Google Shape;421;p66"/>
          <p:cNvSpPr/>
          <p:nvPr/>
        </p:nvSpPr>
        <p:spPr>
          <a:xfrm>
            <a:off x="4906447" y="2627352"/>
            <a:ext cx="2212300"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Accuracy</a:t>
            </a:r>
            <a:endParaRPr sz="1500" b="0" i="0" u="none" strike="noStrike" cap="none"/>
          </a:p>
        </p:txBody>
      </p:sp>
      <p:sp>
        <p:nvSpPr>
          <p:cNvPr id="422" name="Google Shape;422;p66"/>
          <p:cNvSpPr/>
          <p:nvPr/>
        </p:nvSpPr>
        <p:spPr>
          <a:xfrm>
            <a:off x="7511891" y="2627352"/>
            <a:ext cx="286369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Weighted F1</a:t>
            </a:r>
            <a:endParaRPr sz="1500" b="0" i="0" u="none" strike="noStrike" cap="none"/>
          </a:p>
        </p:txBody>
      </p:sp>
      <p:sp>
        <p:nvSpPr>
          <p:cNvPr id="423" name="Google Shape;423;p66"/>
          <p:cNvSpPr/>
          <p:nvPr/>
        </p:nvSpPr>
        <p:spPr>
          <a:xfrm>
            <a:off x="10768727" y="2627352"/>
            <a:ext cx="286750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ROC-AUC</a:t>
            </a:r>
            <a:endParaRPr sz="1500" b="0" i="0" u="none" strike="noStrike" cap="none"/>
          </a:p>
        </p:txBody>
      </p:sp>
      <p:sp>
        <p:nvSpPr>
          <p:cNvPr id="424" name="Google Shape;424;p66"/>
          <p:cNvSpPr/>
          <p:nvPr/>
        </p:nvSpPr>
        <p:spPr>
          <a:xfrm>
            <a:off x="801410" y="3058954"/>
            <a:ext cx="13027581" cy="554831"/>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6"/>
          <p:cNvSpPr/>
          <p:nvPr/>
        </p:nvSpPr>
        <p:spPr>
          <a:xfrm>
            <a:off x="994410" y="3182183"/>
            <a:ext cx="3518892"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Training Performance</a:t>
            </a:r>
            <a:endParaRPr sz="1500" b="0" i="0" u="none" strike="noStrike" cap="none"/>
          </a:p>
        </p:txBody>
      </p:sp>
      <p:sp>
        <p:nvSpPr>
          <p:cNvPr id="426" name="Google Shape;426;p66"/>
          <p:cNvSpPr/>
          <p:nvPr/>
        </p:nvSpPr>
        <p:spPr>
          <a:xfrm>
            <a:off x="4906447" y="3182183"/>
            <a:ext cx="2212300"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0.9900</a:t>
            </a:r>
            <a:endParaRPr sz="1500" b="0" i="0" u="none" strike="noStrike" cap="none"/>
          </a:p>
        </p:txBody>
      </p:sp>
      <p:sp>
        <p:nvSpPr>
          <p:cNvPr id="427" name="Google Shape;427;p66"/>
          <p:cNvSpPr/>
          <p:nvPr/>
        </p:nvSpPr>
        <p:spPr>
          <a:xfrm>
            <a:off x="7511891" y="3182183"/>
            <a:ext cx="286369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0.9900</a:t>
            </a:r>
            <a:endParaRPr sz="1500" b="0" i="0" u="none" strike="noStrike" cap="none"/>
          </a:p>
        </p:txBody>
      </p:sp>
      <p:sp>
        <p:nvSpPr>
          <p:cNvPr id="428" name="Google Shape;428;p66"/>
          <p:cNvSpPr/>
          <p:nvPr/>
        </p:nvSpPr>
        <p:spPr>
          <a:xfrm>
            <a:off x="10768727" y="3182183"/>
            <a:ext cx="286750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0.9997</a:t>
            </a:r>
            <a:endParaRPr sz="1500" b="0" i="0" u="none" strike="noStrike" cap="none"/>
          </a:p>
        </p:txBody>
      </p:sp>
      <p:sp>
        <p:nvSpPr>
          <p:cNvPr id="429" name="Google Shape;429;p66"/>
          <p:cNvSpPr/>
          <p:nvPr/>
        </p:nvSpPr>
        <p:spPr>
          <a:xfrm>
            <a:off x="801410" y="3613785"/>
            <a:ext cx="13027581" cy="554831"/>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6"/>
          <p:cNvSpPr/>
          <p:nvPr/>
        </p:nvSpPr>
        <p:spPr>
          <a:xfrm>
            <a:off x="994410" y="3737015"/>
            <a:ext cx="3518892"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Validation Results</a:t>
            </a:r>
            <a:endParaRPr sz="1500" b="0" i="0" u="none" strike="noStrike" cap="none"/>
          </a:p>
        </p:txBody>
      </p:sp>
      <p:sp>
        <p:nvSpPr>
          <p:cNvPr id="431" name="Google Shape;431;p66"/>
          <p:cNvSpPr/>
          <p:nvPr/>
        </p:nvSpPr>
        <p:spPr>
          <a:xfrm>
            <a:off x="4906447" y="3737015"/>
            <a:ext cx="2212300"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0.7592</a:t>
            </a:r>
            <a:endParaRPr sz="1500" b="0" i="0" u="none" strike="noStrike" cap="none"/>
          </a:p>
        </p:txBody>
      </p:sp>
      <p:sp>
        <p:nvSpPr>
          <p:cNvPr id="432" name="Google Shape;432;p66"/>
          <p:cNvSpPr/>
          <p:nvPr/>
        </p:nvSpPr>
        <p:spPr>
          <a:xfrm>
            <a:off x="7511891" y="3737015"/>
            <a:ext cx="286369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0.7592</a:t>
            </a:r>
            <a:endParaRPr sz="1500" b="0" i="0" u="none" strike="noStrike" cap="none"/>
          </a:p>
        </p:txBody>
      </p:sp>
      <p:sp>
        <p:nvSpPr>
          <p:cNvPr id="433" name="Google Shape;433;p66"/>
          <p:cNvSpPr/>
          <p:nvPr/>
        </p:nvSpPr>
        <p:spPr>
          <a:xfrm>
            <a:off x="10768727" y="3737015"/>
            <a:ext cx="286750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0.8858</a:t>
            </a:r>
            <a:endParaRPr sz="1500" b="0" i="0" u="none" strike="noStrike" cap="none"/>
          </a:p>
        </p:txBody>
      </p:sp>
      <p:sp>
        <p:nvSpPr>
          <p:cNvPr id="434" name="Google Shape;434;p66"/>
          <p:cNvSpPr/>
          <p:nvPr/>
        </p:nvSpPr>
        <p:spPr>
          <a:xfrm>
            <a:off x="801410" y="4168616"/>
            <a:ext cx="13027581" cy="554831"/>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6"/>
          <p:cNvSpPr/>
          <p:nvPr/>
        </p:nvSpPr>
        <p:spPr>
          <a:xfrm>
            <a:off x="994410" y="4291846"/>
            <a:ext cx="3518892"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Test Set Performance</a:t>
            </a:r>
            <a:endParaRPr sz="1500" b="0" i="0" u="none" strike="noStrike" cap="none"/>
          </a:p>
        </p:txBody>
      </p:sp>
      <p:sp>
        <p:nvSpPr>
          <p:cNvPr id="436" name="Google Shape;436;p66"/>
          <p:cNvSpPr/>
          <p:nvPr/>
        </p:nvSpPr>
        <p:spPr>
          <a:xfrm>
            <a:off x="4906447" y="4291846"/>
            <a:ext cx="2212300"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0.7433</a:t>
            </a:r>
            <a:endParaRPr sz="1500" b="0" i="0" u="none" strike="noStrike" cap="none"/>
          </a:p>
        </p:txBody>
      </p:sp>
      <p:sp>
        <p:nvSpPr>
          <p:cNvPr id="437" name="Google Shape;437;p66"/>
          <p:cNvSpPr/>
          <p:nvPr/>
        </p:nvSpPr>
        <p:spPr>
          <a:xfrm>
            <a:off x="7511891" y="4291846"/>
            <a:ext cx="286369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0.7430</a:t>
            </a:r>
            <a:endParaRPr sz="1500" b="0" i="0" u="none" strike="noStrike" cap="none"/>
          </a:p>
        </p:txBody>
      </p:sp>
      <p:sp>
        <p:nvSpPr>
          <p:cNvPr id="438" name="Google Shape;438;p66"/>
          <p:cNvSpPr/>
          <p:nvPr/>
        </p:nvSpPr>
        <p:spPr>
          <a:xfrm>
            <a:off x="10768727" y="4291846"/>
            <a:ext cx="286750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0.8754</a:t>
            </a:r>
            <a:endParaRPr sz="1500" b="0" i="0" u="none" strike="noStrike" cap="none"/>
          </a:p>
        </p:txBody>
      </p:sp>
      <p:sp>
        <p:nvSpPr>
          <p:cNvPr id="439" name="Google Shape;439;p66"/>
          <p:cNvSpPr/>
          <p:nvPr/>
        </p:nvSpPr>
        <p:spPr>
          <a:xfrm>
            <a:off x="793790" y="4947880"/>
            <a:ext cx="13042821" cy="61674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a:solidFill>
                  <a:srgbClr val="6F655D"/>
                </a:solidFill>
                <a:latin typeface="Open Sans"/>
                <a:ea typeface="Open Sans"/>
                <a:cs typeface="Open Sans"/>
                <a:sym typeface="Open Sans"/>
              </a:rPr>
              <a:t>Good </a:t>
            </a:r>
            <a:r>
              <a:rPr lang="en-US" sz="1500" b="0" i="0" u="none" strike="noStrike" cap="none">
                <a:solidFill>
                  <a:srgbClr val="6F655D"/>
                </a:solidFill>
                <a:latin typeface="Open Sans"/>
                <a:ea typeface="Open Sans"/>
                <a:cs typeface="Open Sans"/>
                <a:sym typeface="Open Sans"/>
              </a:rPr>
              <a:t>performance across all metrics, with strong recall, and F1 scores above 0.74. The model generalizes reasonably well, with an expected reduction from training performance. Consistent performance with validation, indicating good generalization </a:t>
            </a:r>
            <a:endParaRPr sz="1500" b="0" i="0" u="none" strike="noStrike" cap="none"/>
          </a:p>
        </p:txBody>
      </p:sp>
      <p:sp>
        <p:nvSpPr>
          <p:cNvPr id="440" name="Google Shape;440;p66"/>
          <p:cNvSpPr/>
          <p:nvPr/>
        </p:nvSpPr>
        <p:spPr>
          <a:xfrm>
            <a:off x="793790" y="5781437"/>
            <a:ext cx="13042821" cy="1464826"/>
          </a:xfrm>
          <a:prstGeom prst="roundRect">
            <a:avLst>
              <a:gd name="adj" fmla="val 7491"/>
            </a:avLst>
          </a:prstGeom>
          <a:solidFill>
            <a:srgbClr val="FFFCFA"/>
          </a:solidFill>
          <a:ln w="22850" cap="flat" cmpd="sng">
            <a:solidFill>
              <a:srgbClr val="D1C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6"/>
          <p:cNvSpPr/>
          <p:nvPr/>
        </p:nvSpPr>
        <p:spPr>
          <a:xfrm>
            <a:off x="770930" y="5781437"/>
            <a:ext cx="91440" cy="1464826"/>
          </a:xfrm>
          <a:prstGeom prst="roundRect">
            <a:avLst>
              <a:gd name="adj" fmla="val 88558"/>
            </a:avLst>
          </a:prstGeom>
          <a:solidFill>
            <a:srgbClr val="835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6"/>
          <p:cNvSpPr/>
          <p:nvPr/>
        </p:nvSpPr>
        <p:spPr>
          <a:xfrm>
            <a:off x="1077992" y="5997059"/>
            <a:ext cx="2409944"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6F655D"/>
              </a:buClr>
              <a:buSzPts val="1850"/>
              <a:buFont typeface="Crimson Pro"/>
              <a:buNone/>
            </a:pPr>
            <a:r>
              <a:rPr lang="en-US" sz="1850" b="1" i="0" u="none" strike="noStrike" cap="none">
                <a:solidFill>
                  <a:srgbClr val="6F655D"/>
                </a:solidFill>
                <a:latin typeface="Crimson Pro"/>
                <a:ea typeface="Crimson Pro"/>
                <a:cs typeface="Crimson Pro"/>
                <a:sym typeface="Crimson Pro"/>
              </a:rPr>
              <a:t>ROC Curve Analysis</a:t>
            </a:r>
            <a:endParaRPr sz="1850" b="0" i="0" u="none" strike="noStrike" cap="none"/>
          </a:p>
        </p:txBody>
      </p:sp>
      <p:sp>
        <p:nvSpPr>
          <p:cNvPr id="443" name="Google Shape;443;p66"/>
          <p:cNvSpPr/>
          <p:nvPr/>
        </p:nvSpPr>
        <p:spPr>
          <a:xfrm>
            <a:off x="1077992" y="6413897"/>
            <a:ext cx="12542996" cy="61674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The ROC curves provide detailed insights into model performance across all three datasets. These curves demonstrate</a:t>
            </a:r>
            <a:r>
              <a:rPr lang="en-US" sz="1500">
                <a:solidFill>
                  <a:srgbClr val="6F655D"/>
                </a:solidFill>
                <a:latin typeface="Open Sans"/>
                <a:ea typeface="Open Sans"/>
                <a:cs typeface="Open Sans"/>
                <a:sym typeface="Open Sans"/>
              </a:rPr>
              <a:t> excellent </a:t>
            </a:r>
            <a:r>
              <a:rPr lang="en-US" sz="1500" b="0" i="0" u="none" strike="noStrike" cap="none">
                <a:solidFill>
                  <a:srgbClr val="6F655D"/>
                </a:solidFill>
                <a:latin typeface="Open Sans"/>
                <a:ea typeface="Open Sans"/>
                <a:cs typeface="Open Sans"/>
                <a:sym typeface="Open Sans"/>
              </a:rPr>
              <a:t>discrimination ability on training data and </a:t>
            </a:r>
            <a:r>
              <a:rPr lang="en-US" sz="1500">
                <a:solidFill>
                  <a:srgbClr val="6F655D"/>
                </a:solidFill>
                <a:latin typeface="Open Sans"/>
                <a:ea typeface="Open Sans"/>
                <a:cs typeface="Open Sans"/>
                <a:sym typeface="Open Sans"/>
              </a:rPr>
              <a:t>good </a:t>
            </a:r>
            <a:r>
              <a:rPr lang="en-US" sz="1500" b="0" i="0" u="none" strike="noStrike" cap="none">
                <a:solidFill>
                  <a:srgbClr val="6F655D"/>
                </a:solidFill>
                <a:latin typeface="Open Sans"/>
                <a:ea typeface="Open Sans"/>
                <a:cs typeface="Open Sans"/>
                <a:sym typeface="Open Sans"/>
              </a:rPr>
              <a:t>generalization performance on the validation and test sets.</a:t>
            </a:r>
            <a:endParaRPr sz="1500" b="0" i="0" u="none" strike="noStrike" cap="non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p:nvPr/>
        </p:nvSpPr>
        <p:spPr>
          <a:xfrm>
            <a:off x="775230" y="463473"/>
            <a:ext cx="8284200" cy="4605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800"/>
              <a:buFont typeface="Crimson Pro"/>
              <a:buNone/>
            </a:pPr>
            <a:r>
              <a:rPr lang="en-US" sz="3800" b="1" i="0" u="none" strike="noStrike" cap="none">
                <a:solidFill>
                  <a:srgbClr val="4B6981"/>
                </a:solidFill>
                <a:latin typeface="Crimson Pro"/>
                <a:ea typeface="Crimson Pro"/>
                <a:cs typeface="Crimson Pro"/>
                <a:sym typeface="Crimson Pro"/>
              </a:rPr>
              <a:t>Model Diagnostics &amp; Final Export</a:t>
            </a:r>
            <a:endParaRPr sz="3800" b="0" i="0" u="none" strike="noStrike" cap="none"/>
          </a:p>
        </p:txBody>
      </p:sp>
      <p:sp>
        <p:nvSpPr>
          <p:cNvPr id="450" name="Google Shape;450;p67"/>
          <p:cNvSpPr/>
          <p:nvPr/>
        </p:nvSpPr>
        <p:spPr>
          <a:xfrm>
            <a:off x="775216" y="1461254"/>
            <a:ext cx="13079968" cy="46053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Prediction behavior was thoroughly inspected using confusion matrices, classification reports, and multi-class ROC curves (One-vs-Rest), confirming strong precision, recall, and balanced performance across all classes.</a:t>
            </a:r>
            <a:endParaRPr b="0" i="0" u="none" strike="noStrike" cap="none"/>
          </a:p>
        </p:txBody>
      </p:sp>
      <p:sp>
        <p:nvSpPr>
          <p:cNvPr id="451" name="Google Shape;451;p67"/>
          <p:cNvSpPr/>
          <p:nvPr/>
        </p:nvSpPr>
        <p:spPr>
          <a:xfrm>
            <a:off x="775233" y="2379151"/>
            <a:ext cx="4946400" cy="270000"/>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B6981"/>
              </a:buClr>
              <a:buSzPts val="1700"/>
              <a:buFont typeface="Crimson Pro"/>
              <a:buNone/>
            </a:pPr>
            <a:r>
              <a:rPr lang="en-US" sz="1800" b="1" i="0" u="none" strike="noStrike" cap="none">
                <a:solidFill>
                  <a:srgbClr val="4B6981"/>
                </a:solidFill>
                <a:latin typeface="Crimson Pro"/>
                <a:ea typeface="Crimson Pro"/>
                <a:cs typeface="Crimson Pro"/>
                <a:sym typeface="Crimson Pro"/>
              </a:rPr>
              <a:t>Feature Importance Analysis</a:t>
            </a:r>
            <a:endParaRPr sz="1800" b="0" i="0" u="none" strike="noStrike" cap="none"/>
          </a:p>
        </p:txBody>
      </p:sp>
      <p:sp>
        <p:nvSpPr>
          <p:cNvPr id="452" name="Google Shape;452;p67"/>
          <p:cNvSpPr/>
          <p:nvPr/>
        </p:nvSpPr>
        <p:spPr>
          <a:xfrm>
            <a:off x="775216" y="2864924"/>
            <a:ext cx="1308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We computed feature importance to understand which features contributed significantly to model decisions. The top-ranking features showed clear patterns in resume-job description matching.</a:t>
            </a:r>
            <a:endParaRPr b="0" i="0" u="none" strike="noStrike" cap="none"/>
          </a:p>
        </p:txBody>
      </p:sp>
      <p:sp>
        <p:nvSpPr>
          <p:cNvPr id="453" name="Google Shape;453;p67"/>
          <p:cNvSpPr/>
          <p:nvPr/>
        </p:nvSpPr>
        <p:spPr>
          <a:xfrm>
            <a:off x="775216" y="3849185"/>
            <a:ext cx="5814600" cy="180000"/>
          </a:xfrm>
          <a:prstGeom prst="roundRect">
            <a:avLst>
              <a:gd name="adj" fmla="val 33612"/>
            </a:avLst>
          </a:prstGeom>
          <a:solidFill>
            <a:srgbClr val="EBE2E0"/>
          </a:solidFill>
          <a:ln w="9525" cap="flat" cmpd="sng">
            <a:solidFill>
              <a:srgbClr val="D1C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7"/>
          <p:cNvSpPr/>
          <p:nvPr/>
        </p:nvSpPr>
        <p:spPr>
          <a:xfrm>
            <a:off x="775216" y="3849185"/>
            <a:ext cx="1971600" cy="180000"/>
          </a:xfrm>
          <a:prstGeom prst="roundRect">
            <a:avLst>
              <a:gd name="adj" fmla="val 33612"/>
            </a:avLst>
          </a:prstGeom>
          <a:solidFill>
            <a:srgbClr val="835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7"/>
          <p:cNvSpPr/>
          <p:nvPr/>
        </p:nvSpPr>
        <p:spPr>
          <a:xfrm>
            <a:off x="6697742" y="3849185"/>
            <a:ext cx="527400" cy="18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443728"/>
              </a:buClr>
              <a:buSzPts val="1400"/>
              <a:buFont typeface="Crimson Pro"/>
              <a:buNone/>
            </a:pPr>
            <a:r>
              <a:rPr lang="en-US" sz="1400" b="1" i="0" u="none" strike="noStrike" cap="none">
                <a:solidFill>
                  <a:srgbClr val="443728"/>
                </a:solidFill>
                <a:latin typeface="Crimson Pro"/>
                <a:ea typeface="Crimson Pro"/>
                <a:cs typeface="Crimson Pro"/>
                <a:sym typeface="Crimson Pro"/>
              </a:rPr>
              <a:t>33.91%</a:t>
            </a:r>
            <a:endParaRPr sz="1400" b="0" i="0" u="none" strike="noStrike" cap="none"/>
          </a:p>
        </p:txBody>
      </p:sp>
      <p:sp>
        <p:nvSpPr>
          <p:cNvPr id="456" name="Google Shape;456;p67"/>
          <p:cNvSpPr/>
          <p:nvPr/>
        </p:nvSpPr>
        <p:spPr>
          <a:xfrm>
            <a:off x="775216" y="4208873"/>
            <a:ext cx="17997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6F655D"/>
              </a:buClr>
              <a:buSzPts val="1400"/>
              <a:buFont typeface="Crimson Pro"/>
              <a:buNone/>
            </a:pPr>
            <a:r>
              <a:rPr lang="en-US" sz="1800" b="1" i="0" u="none" strike="noStrike" cap="none">
                <a:solidFill>
                  <a:srgbClr val="6F655D"/>
                </a:solidFill>
                <a:latin typeface="Crimson Pro"/>
                <a:ea typeface="Crimson Pro"/>
                <a:cs typeface="Crimson Pro"/>
                <a:sym typeface="Crimson Pro"/>
              </a:rPr>
              <a:t>Feature f8340</a:t>
            </a:r>
            <a:endParaRPr sz="1800" b="0" i="0" u="none" strike="noStrike" cap="none"/>
          </a:p>
        </p:txBody>
      </p:sp>
      <p:sp>
        <p:nvSpPr>
          <p:cNvPr id="457" name="Google Shape;457;p67"/>
          <p:cNvSpPr/>
          <p:nvPr/>
        </p:nvSpPr>
        <p:spPr>
          <a:xfrm>
            <a:off x="775216" y="4520221"/>
            <a:ext cx="645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Exact job title matching</a:t>
            </a:r>
            <a:endParaRPr b="0" i="0" u="none" strike="noStrike" cap="none"/>
          </a:p>
        </p:txBody>
      </p:sp>
      <p:sp>
        <p:nvSpPr>
          <p:cNvPr id="458" name="Google Shape;458;p67"/>
          <p:cNvSpPr/>
          <p:nvPr/>
        </p:nvSpPr>
        <p:spPr>
          <a:xfrm>
            <a:off x="7405092" y="3849185"/>
            <a:ext cx="5802600" cy="180000"/>
          </a:xfrm>
          <a:prstGeom prst="roundRect">
            <a:avLst>
              <a:gd name="adj" fmla="val 33612"/>
            </a:avLst>
          </a:prstGeom>
          <a:solidFill>
            <a:srgbClr val="EBE2E0"/>
          </a:solidFill>
          <a:ln w="9525" cap="flat" cmpd="sng">
            <a:solidFill>
              <a:srgbClr val="D1C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7"/>
          <p:cNvSpPr/>
          <p:nvPr/>
        </p:nvSpPr>
        <p:spPr>
          <a:xfrm>
            <a:off x="7405092" y="3849185"/>
            <a:ext cx="1654200" cy="180000"/>
          </a:xfrm>
          <a:prstGeom prst="roundRect">
            <a:avLst>
              <a:gd name="adj" fmla="val 33612"/>
            </a:avLst>
          </a:prstGeom>
          <a:solidFill>
            <a:srgbClr val="835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7"/>
          <p:cNvSpPr/>
          <p:nvPr/>
        </p:nvSpPr>
        <p:spPr>
          <a:xfrm>
            <a:off x="13315474" y="3849185"/>
            <a:ext cx="539700" cy="18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443728"/>
              </a:buClr>
              <a:buSzPts val="1400"/>
              <a:buFont typeface="Crimson Pro"/>
              <a:buNone/>
            </a:pPr>
            <a:r>
              <a:rPr lang="en-US" sz="1400" b="1" i="0" u="none" strike="noStrike" cap="none">
                <a:solidFill>
                  <a:srgbClr val="443728"/>
                </a:solidFill>
                <a:latin typeface="Crimson Pro"/>
                <a:ea typeface="Crimson Pro"/>
                <a:cs typeface="Crimson Pro"/>
                <a:sym typeface="Crimson Pro"/>
              </a:rPr>
              <a:t>28.51%</a:t>
            </a:r>
            <a:endParaRPr sz="1400" b="0" i="0" u="none" strike="noStrike" cap="none"/>
          </a:p>
        </p:txBody>
      </p:sp>
      <p:sp>
        <p:nvSpPr>
          <p:cNvPr id="461" name="Google Shape;461;p67"/>
          <p:cNvSpPr/>
          <p:nvPr/>
        </p:nvSpPr>
        <p:spPr>
          <a:xfrm>
            <a:off x="7405092" y="4208873"/>
            <a:ext cx="17997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6F655D"/>
              </a:buClr>
              <a:buSzPts val="1400"/>
              <a:buFont typeface="Crimson Pro"/>
              <a:buNone/>
            </a:pPr>
            <a:r>
              <a:rPr lang="en-US" sz="1400" b="1" i="0" u="none" strike="noStrike" cap="none">
                <a:solidFill>
                  <a:srgbClr val="6F655D"/>
                </a:solidFill>
                <a:latin typeface="Crimson Pro"/>
                <a:ea typeface="Crimson Pro"/>
                <a:cs typeface="Crimson Pro"/>
                <a:sym typeface="Crimson Pro"/>
              </a:rPr>
              <a:t>Feature f7233</a:t>
            </a:r>
            <a:endParaRPr sz="1800" b="0" i="0" u="none" strike="noStrike" cap="none"/>
          </a:p>
        </p:txBody>
      </p:sp>
      <p:sp>
        <p:nvSpPr>
          <p:cNvPr id="462" name="Google Shape;462;p67"/>
          <p:cNvSpPr/>
          <p:nvPr/>
        </p:nvSpPr>
        <p:spPr>
          <a:xfrm>
            <a:off x="7405092" y="4520221"/>
            <a:ext cx="645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Significant contribution to decisions</a:t>
            </a:r>
            <a:endParaRPr b="0" i="0" u="none" strike="noStrike" cap="none"/>
          </a:p>
        </p:txBody>
      </p:sp>
      <p:sp>
        <p:nvSpPr>
          <p:cNvPr id="463" name="Google Shape;463;p67"/>
          <p:cNvSpPr/>
          <p:nvPr/>
        </p:nvSpPr>
        <p:spPr>
          <a:xfrm>
            <a:off x="775216" y="5110295"/>
            <a:ext cx="5775300" cy="180000"/>
          </a:xfrm>
          <a:prstGeom prst="roundRect">
            <a:avLst>
              <a:gd name="adj" fmla="val 33612"/>
            </a:avLst>
          </a:prstGeom>
          <a:solidFill>
            <a:srgbClr val="EBE2E0"/>
          </a:solidFill>
          <a:ln w="9525" cap="flat" cmpd="sng">
            <a:solidFill>
              <a:srgbClr val="D1C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7"/>
          <p:cNvSpPr/>
          <p:nvPr/>
        </p:nvSpPr>
        <p:spPr>
          <a:xfrm>
            <a:off x="775216" y="5110295"/>
            <a:ext cx="1426500" cy="180000"/>
          </a:xfrm>
          <a:prstGeom prst="roundRect">
            <a:avLst>
              <a:gd name="adj" fmla="val 33612"/>
            </a:avLst>
          </a:prstGeom>
          <a:solidFill>
            <a:srgbClr val="835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7"/>
          <p:cNvSpPr/>
          <p:nvPr/>
        </p:nvSpPr>
        <p:spPr>
          <a:xfrm>
            <a:off x="6658332" y="5110295"/>
            <a:ext cx="567000" cy="18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443728"/>
              </a:buClr>
              <a:buSzPts val="1400"/>
              <a:buFont typeface="Crimson Pro"/>
              <a:buNone/>
            </a:pPr>
            <a:r>
              <a:rPr lang="en-US" sz="1400" b="1" i="0" u="none" strike="noStrike" cap="none">
                <a:solidFill>
                  <a:srgbClr val="443728"/>
                </a:solidFill>
                <a:latin typeface="Crimson Pro"/>
                <a:ea typeface="Crimson Pro"/>
                <a:cs typeface="Crimson Pro"/>
                <a:sym typeface="Crimson Pro"/>
              </a:rPr>
              <a:t>24.70%</a:t>
            </a:r>
            <a:endParaRPr sz="1400" b="0" i="0" u="none" strike="noStrike" cap="none"/>
          </a:p>
        </p:txBody>
      </p:sp>
      <p:sp>
        <p:nvSpPr>
          <p:cNvPr id="466" name="Google Shape;466;p67"/>
          <p:cNvSpPr/>
          <p:nvPr/>
        </p:nvSpPr>
        <p:spPr>
          <a:xfrm>
            <a:off x="775216" y="5618599"/>
            <a:ext cx="17997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6F655D"/>
              </a:buClr>
              <a:buSzPts val="1400"/>
              <a:buFont typeface="Crimson Pro"/>
              <a:buNone/>
            </a:pPr>
            <a:r>
              <a:rPr lang="en-US" sz="1800" b="1" i="0" u="none" strike="noStrike" cap="none">
                <a:solidFill>
                  <a:srgbClr val="6F655D"/>
                </a:solidFill>
                <a:latin typeface="Crimson Pro"/>
                <a:ea typeface="Crimson Pro"/>
                <a:cs typeface="Crimson Pro"/>
                <a:sym typeface="Crimson Pro"/>
              </a:rPr>
              <a:t>Feature f20075</a:t>
            </a:r>
            <a:endParaRPr sz="1800" b="0" i="0" u="none" strike="noStrike" cap="none"/>
          </a:p>
        </p:txBody>
      </p:sp>
      <p:sp>
        <p:nvSpPr>
          <p:cNvPr id="467" name="Google Shape;467;p67"/>
          <p:cNvSpPr/>
          <p:nvPr/>
        </p:nvSpPr>
        <p:spPr>
          <a:xfrm>
            <a:off x="775216" y="5929947"/>
            <a:ext cx="645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Strong driver in keyword ranking</a:t>
            </a:r>
            <a:endParaRPr b="0" i="0" u="none" strike="noStrike" cap="none"/>
          </a:p>
        </p:txBody>
      </p:sp>
      <p:sp>
        <p:nvSpPr>
          <p:cNvPr id="468" name="Google Shape;468;p67"/>
          <p:cNvSpPr/>
          <p:nvPr/>
        </p:nvSpPr>
        <p:spPr>
          <a:xfrm>
            <a:off x="7405092" y="5110295"/>
            <a:ext cx="5826300" cy="180000"/>
          </a:xfrm>
          <a:prstGeom prst="roundRect">
            <a:avLst>
              <a:gd name="adj" fmla="val 33612"/>
            </a:avLst>
          </a:prstGeom>
          <a:solidFill>
            <a:srgbClr val="EBE2E0"/>
          </a:solidFill>
          <a:ln w="9525" cap="flat" cmpd="sng">
            <a:solidFill>
              <a:srgbClr val="D1C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7"/>
          <p:cNvSpPr/>
          <p:nvPr/>
        </p:nvSpPr>
        <p:spPr>
          <a:xfrm>
            <a:off x="7405092" y="5110295"/>
            <a:ext cx="758100" cy="180000"/>
          </a:xfrm>
          <a:prstGeom prst="roundRect">
            <a:avLst>
              <a:gd name="adj" fmla="val 33612"/>
            </a:avLst>
          </a:prstGeom>
          <a:solidFill>
            <a:srgbClr val="835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7"/>
          <p:cNvSpPr/>
          <p:nvPr/>
        </p:nvSpPr>
        <p:spPr>
          <a:xfrm>
            <a:off x="13339167" y="5110295"/>
            <a:ext cx="516000" cy="18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443728"/>
              </a:buClr>
              <a:buSzPts val="1400"/>
              <a:buFont typeface="Crimson Pro"/>
              <a:buNone/>
            </a:pPr>
            <a:r>
              <a:rPr lang="en-US" sz="1400" b="1" i="0" u="none" strike="noStrike" cap="none">
                <a:solidFill>
                  <a:srgbClr val="443728"/>
                </a:solidFill>
                <a:latin typeface="Crimson Pro"/>
                <a:ea typeface="Crimson Pro"/>
                <a:cs typeface="Crimson Pro"/>
                <a:sym typeface="Crimson Pro"/>
              </a:rPr>
              <a:t>13.01%</a:t>
            </a:r>
            <a:endParaRPr sz="1400" b="0" i="0" u="none" strike="noStrike" cap="none"/>
          </a:p>
        </p:txBody>
      </p:sp>
      <p:sp>
        <p:nvSpPr>
          <p:cNvPr id="471" name="Google Shape;471;p67"/>
          <p:cNvSpPr/>
          <p:nvPr/>
        </p:nvSpPr>
        <p:spPr>
          <a:xfrm>
            <a:off x="7405092" y="5618599"/>
            <a:ext cx="17997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6F655D"/>
              </a:buClr>
              <a:buSzPts val="1400"/>
              <a:buFont typeface="Crimson Pro"/>
              <a:buNone/>
            </a:pPr>
            <a:r>
              <a:rPr lang="en-US" sz="1800" b="1" i="0" u="none" strike="noStrike" cap="none">
                <a:solidFill>
                  <a:srgbClr val="6F655D"/>
                </a:solidFill>
                <a:latin typeface="Crimson Pro"/>
                <a:ea typeface="Crimson Pro"/>
                <a:cs typeface="Crimson Pro"/>
                <a:sym typeface="Crimson Pro"/>
              </a:rPr>
              <a:t>Feature f8419</a:t>
            </a:r>
            <a:endParaRPr sz="1800" b="0" i="0" u="none" strike="noStrike" cap="none"/>
          </a:p>
        </p:txBody>
      </p:sp>
      <p:sp>
        <p:nvSpPr>
          <p:cNvPr id="472" name="Google Shape;472;p67"/>
          <p:cNvSpPr/>
          <p:nvPr/>
        </p:nvSpPr>
        <p:spPr>
          <a:xfrm>
            <a:off x="7405092" y="5929947"/>
            <a:ext cx="645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Important for pattern recognition</a:t>
            </a:r>
            <a:endParaRPr b="0" i="0" u="none" strike="noStrike" cap="none"/>
          </a:p>
        </p:txBody>
      </p:sp>
      <p:sp>
        <p:nvSpPr>
          <p:cNvPr id="473" name="Google Shape;473;p67"/>
          <p:cNvSpPr/>
          <p:nvPr/>
        </p:nvSpPr>
        <p:spPr>
          <a:xfrm>
            <a:off x="775216" y="6786563"/>
            <a:ext cx="1308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sz="1600" b="0" i="0" u="none" strike="noStrike" cap="none">
                <a:solidFill>
                  <a:srgbClr val="6F655D"/>
                </a:solidFill>
                <a:latin typeface="Open Sans"/>
                <a:ea typeface="Open Sans"/>
                <a:cs typeface="Open Sans"/>
                <a:sym typeface="Open Sans"/>
              </a:rPr>
              <a:t>These features were highly interpretable, linking keywords, skills, and experience-related terms that drive the matching decisions.</a:t>
            </a:r>
            <a:endParaRPr sz="1600" b="0" i="0" u="none" strike="noStrike" cap="non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8"/>
          <p:cNvSpPr/>
          <p:nvPr/>
        </p:nvSpPr>
        <p:spPr>
          <a:xfrm>
            <a:off x="1248450" y="489250"/>
            <a:ext cx="8485800" cy="941100"/>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B6981"/>
              </a:buClr>
              <a:buSzPts val="1700"/>
              <a:buFont typeface="Crimson Pro"/>
              <a:buNone/>
            </a:pPr>
            <a:r>
              <a:rPr lang="en-US" sz="4000" b="1" i="0" u="none" strike="noStrike" cap="none">
                <a:solidFill>
                  <a:srgbClr val="4B6981"/>
                </a:solidFill>
                <a:latin typeface="Crimson Pro"/>
                <a:ea typeface="Crimson Pro"/>
                <a:cs typeface="Crimson Pro"/>
                <a:sym typeface="Crimson Pro"/>
              </a:rPr>
              <a:t>Test Set ROC Analysis</a:t>
            </a:r>
            <a:endParaRPr sz="4000" b="0" i="0" u="none" strike="noStrike" cap="none"/>
          </a:p>
        </p:txBody>
      </p:sp>
      <p:sp>
        <p:nvSpPr>
          <p:cNvPr id="479" name="Google Shape;479;p68"/>
          <p:cNvSpPr/>
          <p:nvPr/>
        </p:nvSpPr>
        <p:spPr>
          <a:xfrm>
            <a:off x="1248450" y="1397025"/>
            <a:ext cx="11829600" cy="9411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sz="1600" b="0" i="0" u="none" strike="noStrike" cap="none">
                <a:solidFill>
                  <a:srgbClr val="6F655D"/>
                </a:solidFill>
                <a:latin typeface="Open Sans"/>
                <a:ea typeface="Open Sans"/>
                <a:cs typeface="Open Sans"/>
                <a:sym typeface="Open Sans"/>
              </a:rPr>
              <a:t>The final test set ROC analysis demonstrated strong discrimination ability on completely unseen data, validating our hyperparameter tuning approach.</a:t>
            </a:r>
            <a:endParaRPr sz="1600" b="0" i="0" u="none" strike="noStrike" cap="none"/>
          </a:p>
        </p:txBody>
      </p:sp>
      <p:sp>
        <p:nvSpPr>
          <p:cNvPr id="480" name="Google Shape;480;p68"/>
          <p:cNvSpPr/>
          <p:nvPr/>
        </p:nvSpPr>
        <p:spPr>
          <a:xfrm>
            <a:off x="775216" y="7275671"/>
            <a:ext cx="1308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endParaRPr sz="1100" b="0" i="0" u="none" strike="noStrike" cap="none"/>
          </a:p>
        </p:txBody>
      </p:sp>
      <p:pic>
        <p:nvPicPr>
          <p:cNvPr id="481" name="Google Shape;481;p68"/>
          <p:cNvPicPr preferRelativeResize="0"/>
          <p:nvPr/>
        </p:nvPicPr>
        <p:blipFill>
          <a:blip r:embed="rId3">
            <a:alphaModFix/>
          </a:blip>
          <a:stretch>
            <a:fillRect/>
          </a:stretch>
        </p:blipFill>
        <p:spPr>
          <a:xfrm>
            <a:off x="7713175" y="2456025"/>
            <a:ext cx="5364839" cy="4667244"/>
          </a:xfrm>
          <a:prstGeom prst="rect">
            <a:avLst/>
          </a:prstGeom>
          <a:noFill/>
          <a:ln>
            <a:noFill/>
          </a:ln>
        </p:spPr>
      </p:pic>
      <p:pic>
        <p:nvPicPr>
          <p:cNvPr id="482" name="Google Shape;482;p68"/>
          <p:cNvPicPr preferRelativeResize="0"/>
          <p:nvPr/>
        </p:nvPicPr>
        <p:blipFill>
          <a:blip r:embed="rId4">
            <a:alphaModFix/>
          </a:blip>
          <a:stretch>
            <a:fillRect/>
          </a:stretch>
        </p:blipFill>
        <p:spPr>
          <a:xfrm>
            <a:off x="1248450" y="2456025"/>
            <a:ext cx="5539727" cy="46672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51"/>
          <p:cNvSpPr/>
          <p:nvPr/>
        </p:nvSpPr>
        <p:spPr>
          <a:xfrm>
            <a:off x="632445" y="525381"/>
            <a:ext cx="12761700" cy="534600"/>
          </a:xfrm>
          <a:prstGeom prst="rect">
            <a:avLst/>
          </a:prstGeom>
          <a:noFill/>
          <a:ln>
            <a:noFill/>
          </a:ln>
        </p:spPr>
        <p:txBody>
          <a:bodyPr spcFirstLastPara="1" wrap="square" lIns="0" tIns="0" rIns="0" bIns="0" anchor="t" anchorCtr="0">
            <a:noAutofit/>
          </a:bodyPr>
          <a:lstStyle/>
          <a:p>
            <a:pPr marL="0" marR="0" lvl="0" indent="0" algn="l" rtl="0">
              <a:lnSpc>
                <a:spcPct val="123943"/>
              </a:lnSpc>
              <a:spcBef>
                <a:spcPts val="0"/>
              </a:spcBef>
              <a:spcAft>
                <a:spcPts val="0"/>
              </a:spcAft>
              <a:buClr>
                <a:srgbClr val="4B6981"/>
              </a:buClr>
              <a:buSzPts val="3550"/>
              <a:buFont typeface="Playfair Display SemiBold"/>
              <a:buNone/>
            </a:pPr>
            <a:r>
              <a:rPr lang="en-US" sz="3550" b="1">
                <a:solidFill>
                  <a:srgbClr val="4B6981"/>
                </a:solidFill>
                <a:latin typeface="Playfair Display SemiBold"/>
                <a:ea typeface="Playfair Display SemiBold"/>
                <a:cs typeface="Playfair Display SemiBold"/>
                <a:sym typeface="Playfair Display SemiBold"/>
              </a:rPr>
              <a:t>Our Approach</a:t>
            </a:r>
            <a:endParaRPr sz="3550" b="0" i="0" u="none" strike="noStrike" cap="none">
              <a:solidFill>
                <a:schemeClr val="dk1"/>
              </a:solidFill>
              <a:latin typeface="Calibri"/>
              <a:ea typeface="Calibri"/>
              <a:cs typeface="Calibri"/>
              <a:sym typeface="Calibri"/>
            </a:endParaRPr>
          </a:p>
        </p:txBody>
      </p:sp>
      <p:sp>
        <p:nvSpPr>
          <p:cNvPr id="164" name="Google Shape;164;p51"/>
          <p:cNvSpPr/>
          <p:nvPr/>
        </p:nvSpPr>
        <p:spPr>
          <a:xfrm>
            <a:off x="632450" y="1304636"/>
            <a:ext cx="13365600" cy="6420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Public Sans"/>
              <a:buNone/>
            </a:pPr>
            <a:r>
              <a:rPr lang="en-US" sz="1500" dirty="0">
                <a:solidFill>
                  <a:srgbClr val="6F655D"/>
                </a:solidFill>
                <a:latin typeface="Public Sans"/>
                <a:ea typeface="Public Sans"/>
                <a:cs typeface="Public Sans"/>
                <a:sym typeface="Public Sans"/>
              </a:rPr>
              <a:t>The dataset included repeated instruction style prompts that add noise for classification. We removed this static text so the model trains only on meaningful resume and JD content.</a:t>
            </a:r>
            <a:endParaRPr sz="1500" b="0" i="0" u="none" strike="noStrike" cap="none" dirty="0">
              <a:solidFill>
                <a:schemeClr val="dk1"/>
              </a:solidFill>
              <a:latin typeface="Calibri"/>
              <a:ea typeface="Calibri"/>
              <a:cs typeface="Calibri"/>
              <a:sym typeface="Calibri"/>
            </a:endParaRPr>
          </a:p>
        </p:txBody>
      </p:sp>
      <p:sp>
        <p:nvSpPr>
          <p:cNvPr id="165" name="Google Shape;165;p51"/>
          <p:cNvSpPr/>
          <p:nvPr/>
        </p:nvSpPr>
        <p:spPr>
          <a:xfrm>
            <a:off x="632460" y="2205633"/>
            <a:ext cx="4334708" cy="1634371"/>
          </a:xfrm>
          <a:prstGeom prst="roundRect">
            <a:avLst>
              <a:gd name="adj" fmla="val 4644"/>
            </a:avLst>
          </a:prstGeom>
          <a:solidFill>
            <a:srgbClr val="E1C2C2">
              <a:alpha val="49411"/>
            </a:srgbClr>
          </a:solidFill>
          <a:ln w="9525" cap="flat" cmpd="sng">
            <a:solidFill>
              <a:srgbClr val="C7A8A8"/>
            </a:solidFill>
            <a:prstDash val="solid"/>
            <a:round/>
            <a:headEnd type="none" w="sm" len="sm"/>
            <a:tailEnd type="none" w="sm" len="sm"/>
          </a:ln>
          <a:effectLst>
            <a:outerShdw dist="16510" dir="2700000" algn="bl" rotWithShape="0">
              <a:srgbClr val="C7A8A8"/>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1"/>
          <p:cNvSpPr/>
          <p:nvPr/>
        </p:nvSpPr>
        <p:spPr>
          <a:xfrm>
            <a:off x="820701" y="2393875"/>
            <a:ext cx="3544800" cy="282300"/>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000000"/>
              </a:buClr>
              <a:buSzPts val="1750"/>
              <a:buFont typeface="Playfair Display SemiBold"/>
              <a:buNone/>
            </a:pPr>
            <a:r>
              <a:rPr lang="en-US" sz="1750" b="1" i="0" u="none" strike="noStrike" cap="none">
                <a:solidFill>
                  <a:srgbClr val="000000"/>
                </a:solidFill>
                <a:latin typeface="Playfair Display SemiBold"/>
                <a:ea typeface="Playfair Display SemiBold"/>
                <a:cs typeface="Playfair Display SemiBold"/>
                <a:sym typeface="Playfair Display SemiBold"/>
              </a:rPr>
              <a:t>Data Quality is Paramount</a:t>
            </a:r>
            <a:endParaRPr sz="1750" b="0" i="0" u="none" strike="noStrike" cap="none">
              <a:solidFill>
                <a:schemeClr val="dk1"/>
              </a:solidFill>
              <a:latin typeface="Calibri"/>
              <a:ea typeface="Calibri"/>
              <a:cs typeface="Calibri"/>
              <a:sym typeface="Calibri"/>
            </a:endParaRPr>
          </a:p>
        </p:txBody>
      </p:sp>
      <p:sp>
        <p:nvSpPr>
          <p:cNvPr id="167" name="Google Shape;167;p51"/>
          <p:cNvSpPr/>
          <p:nvPr/>
        </p:nvSpPr>
        <p:spPr>
          <a:xfrm>
            <a:off x="820698" y="2784515"/>
            <a:ext cx="3958233"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000000"/>
              </a:buClr>
              <a:buSzPts val="1400"/>
              <a:buFont typeface="Public Sans"/>
              <a:buNone/>
            </a:pPr>
            <a:r>
              <a:rPr lang="en-US" sz="1400" b="0" i="0" u="none" strike="noStrike" cap="none">
                <a:solidFill>
                  <a:srgbClr val="000000"/>
                </a:solidFill>
                <a:latin typeface="Public Sans"/>
                <a:ea typeface="Public Sans"/>
                <a:cs typeface="Public Sans"/>
                <a:sym typeface="Public Sans"/>
              </a:rPr>
              <a:t>Rigorous data cleaning, preprocessing, and feature engineering lay the groundwork for robust and reliable machine learning models.</a:t>
            </a:r>
            <a:endParaRPr sz="1400" b="0" i="0" u="none" strike="noStrike" cap="none">
              <a:solidFill>
                <a:schemeClr val="dk1"/>
              </a:solidFill>
              <a:latin typeface="Calibri"/>
              <a:ea typeface="Calibri"/>
              <a:cs typeface="Calibri"/>
              <a:sym typeface="Calibri"/>
            </a:endParaRPr>
          </a:p>
        </p:txBody>
      </p:sp>
      <p:sp>
        <p:nvSpPr>
          <p:cNvPr id="168" name="Google Shape;168;p51"/>
          <p:cNvSpPr/>
          <p:nvPr/>
        </p:nvSpPr>
        <p:spPr>
          <a:xfrm>
            <a:off x="5147786" y="2205633"/>
            <a:ext cx="4334708" cy="1634371"/>
          </a:xfrm>
          <a:prstGeom prst="roundRect">
            <a:avLst>
              <a:gd name="adj" fmla="val 4644"/>
            </a:avLst>
          </a:prstGeom>
          <a:solidFill>
            <a:srgbClr val="CCC4EC">
              <a:alpha val="49411"/>
            </a:srgbClr>
          </a:solidFill>
          <a:ln w="9525" cap="flat" cmpd="sng">
            <a:solidFill>
              <a:srgbClr val="B2AAD2"/>
            </a:solidFill>
            <a:prstDash val="solid"/>
            <a:round/>
            <a:headEnd type="none" w="sm" len="sm"/>
            <a:tailEnd type="none" w="sm" len="sm"/>
          </a:ln>
          <a:effectLst>
            <a:outerShdw dist="16510" dir="2700000" algn="bl" rotWithShape="0">
              <a:srgbClr val="B2AAD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51"/>
          <p:cNvSpPr/>
          <p:nvPr/>
        </p:nvSpPr>
        <p:spPr>
          <a:xfrm>
            <a:off x="5336024" y="2393871"/>
            <a:ext cx="3471092" cy="282297"/>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000000"/>
              </a:buClr>
              <a:buSzPts val="1750"/>
              <a:buFont typeface="Playfair Display SemiBold"/>
              <a:buNone/>
            </a:pPr>
            <a:r>
              <a:rPr lang="en-US" sz="1750" b="1" i="0" u="none" strike="noStrike" cap="none" dirty="0">
                <a:solidFill>
                  <a:srgbClr val="000000"/>
                </a:solidFill>
                <a:latin typeface="Playfair Display SemiBold"/>
                <a:ea typeface="Playfair Display SemiBold"/>
                <a:cs typeface="Playfair Display SemiBold"/>
                <a:sym typeface="Playfair Display SemiBold"/>
              </a:rPr>
              <a:t>Mitigating Data Challenges</a:t>
            </a:r>
            <a:endParaRPr sz="1750" b="0" i="0" u="none" strike="noStrike" cap="none" dirty="0">
              <a:solidFill>
                <a:schemeClr val="dk1"/>
              </a:solidFill>
              <a:latin typeface="Calibri"/>
              <a:ea typeface="Calibri"/>
              <a:cs typeface="Calibri"/>
              <a:sym typeface="Calibri"/>
            </a:endParaRPr>
          </a:p>
        </p:txBody>
      </p:sp>
      <p:sp>
        <p:nvSpPr>
          <p:cNvPr id="170" name="Google Shape;170;p51"/>
          <p:cNvSpPr/>
          <p:nvPr/>
        </p:nvSpPr>
        <p:spPr>
          <a:xfrm>
            <a:off x="5336024" y="2784515"/>
            <a:ext cx="3958233"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000000"/>
              </a:buClr>
              <a:buSzPts val="1400"/>
              <a:buFont typeface="Public Sans"/>
              <a:buNone/>
            </a:pPr>
            <a:r>
              <a:rPr lang="en-US" sz="1400" b="0" i="0" u="none" strike="noStrike" cap="none">
                <a:solidFill>
                  <a:srgbClr val="000000"/>
                </a:solidFill>
                <a:latin typeface="Public Sans"/>
                <a:ea typeface="Public Sans"/>
                <a:cs typeface="Public Sans"/>
                <a:sym typeface="Public Sans"/>
              </a:rPr>
              <a:t>Proactive strategies to address data leakage and class imbalance are crucial for model integrity and real-world applicability.</a:t>
            </a:r>
            <a:endParaRPr sz="1400" b="0" i="0" u="none" strike="noStrike" cap="none">
              <a:solidFill>
                <a:schemeClr val="dk1"/>
              </a:solidFill>
              <a:latin typeface="Calibri"/>
              <a:ea typeface="Calibri"/>
              <a:cs typeface="Calibri"/>
              <a:sym typeface="Calibri"/>
            </a:endParaRPr>
          </a:p>
        </p:txBody>
      </p:sp>
      <p:sp>
        <p:nvSpPr>
          <p:cNvPr id="171" name="Google Shape;171;p51"/>
          <p:cNvSpPr/>
          <p:nvPr/>
        </p:nvSpPr>
        <p:spPr>
          <a:xfrm>
            <a:off x="9663112" y="2205633"/>
            <a:ext cx="4334708" cy="1634371"/>
          </a:xfrm>
          <a:prstGeom prst="roundRect">
            <a:avLst>
              <a:gd name="adj" fmla="val 4644"/>
            </a:avLst>
          </a:prstGeom>
          <a:solidFill>
            <a:srgbClr val="B4DAE4">
              <a:alpha val="49411"/>
            </a:srgbClr>
          </a:solidFill>
          <a:ln w="9525" cap="flat" cmpd="sng">
            <a:solidFill>
              <a:srgbClr val="9AC0CA"/>
            </a:solidFill>
            <a:prstDash val="solid"/>
            <a:round/>
            <a:headEnd type="none" w="sm" len="sm"/>
            <a:tailEnd type="none" w="sm" len="sm"/>
          </a:ln>
          <a:effectLst>
            <a:outerShdw dist="16510" dir="2700000" algn="bl" rotWithShape="0">
              <a:srgbClr val="9AC0CA"/>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1"/>
          <p:cNvSpPr/>
          <p:nvPr/>
        </p:nvSpPr>
        <p:spPr>
          <a:xfrm>
            <a:off x="9851350" y="2393871"/>
            <a:ext cx="2914174" cy="282297"/>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000000"/>
              </a:buClr>
              <a:buSzPts val="1750"/>
              <a:buFont typeface="Playfair Display SemiBold"/>
              <a:buNone/>
            </a:pPr>
            <a:r>
              <a:rPr lang="en-US" sz="1750" b="1" i="0" u="none" strike="noStrike" cap="none">
                <a:solidFill>
                  <a:srgbClr val="000000"/>
                </a:solidFill>
                <a:latin typeface="Playfair Display SemiBold"/>
                <a:ea typeface="Playfair Display SemiBold"/>
                <a:cs typeface="Playfair Display SemiBold"/>
                <a:sym typeface="Playfair Display SemiBold"/>
              </a:rPr>
              <a:t>Collaborative Infrastructure</a:t>
            </a:r>
            <a:endParaRPr sz="1750" b="0" i="0" u="none" strike="noStrike" cap="none">
              <a:solidFill>
                <a:schemeClr val="dk1"/>
              </a:solidFill>
              <a:latin typeface="Calibri"/>
              <a:ea typeface="Calibri"/>
              <a:cs typeface="Calibri"/>
              <a:sym typeface="Calibri"/>
            </a:endParaRPr>
          </a:p>
        </p:txBody>
      </p:sp>
      <p:sp>
        <p:nvSpPr>
          <p:cNvPr id="173" name="Google Shape;173;p51"/>
          <p:cNvSpPr/>
          <p:nvPr/>
        </p:nvSpPr>
        <p:spPr>
          <a:xfrm>
            <a:off x="9851350" y="2784515"/>
            <a:ext cx="3958233"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000000"/>
              </a:buClr>
              <a:buSzPts val="1400"/>
              <a:buFont typeface="Public Sans"/>
              <a:buNone/>
            </a:pPr>
            <a:r>
              <a:rPr lang="en-US" sz="1400" b="0" i="0" u="none" strike="noStrike" cap="none">
                <a:solidFill>
                  <a:srgbClr val="000000"/>
                </a:solidFill>
                <a:latin typeface="Public Sans"/>
                <a:ea typeface="Public Sans"/>
                <a:cs typeface="Public Sans"/>
                <a:sym typeface="Public Sans"/>
              </a:rPr>
              <a:t>Advanced tokenization and platform deployment streamline the development cycle, fostering teamwork and rapid iteration.</a:t>
            </a:r>
            <a:endParaRPr sz="1400" b="0" i="0" u="none" strike="noStrike" cap="none">
              <a:solidFill>
                <a:schemeClr val="dk1"/>
              </a:solidFill>
              <a:latin typeface="Calibri"/>
              <a:ea typeface="Calibri"/>
              <a:cs typeface="Calibri"/>
              <a:sym typeface="Calibri"/>
            </a:endParaRPr>
          </a:p>
        </p:txBody>
      </p:sp>
      <p:sp>
        <p:nvSpPr>
          <p:cNvPr id="174" name="Google Shape;174;p51"/>
          <p:cNvSpPr/>
          <p:nvPr/>
        </p:nvSpPr>
        <p:spPr>
          <a:xfrm>
            <a:off x="632460" y="4043243"/>
            <a:ext cx="13365480" cy="3613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Next Steps: Translating Preparation into Performance</a:t>
            </a:r>
            <a:endParaRPr sz="1750" b="0" i="0" u="none" strike="noStrike" cap="none">
              <a:solidFill>
                <a:schemeClr val="dk1"/>
              </a:solidFill>
              <a:latin typeface="Calibri"/>
              <a:ea typeface="Calibri"/>
              <a:cs typeface="Calibri"/>
              <a:sym typeface="Calibri"/>
            </a:endParaRPr>
          </a:p>
        </p:txBody>
      </p:sp>
      <p:pic>
        <p:nvPicPr>
          <p:cNvPr id="175" name="Google Shape;175;p51" descr="preencoded.png"/>
          <p:cNvPicPr preferRelativeResize="0"/>
          <p:nvPr/>
        </p:nvPicPr>
        <p:blipFill rotWithShape="1">
          <a:blip r:embed="rId3">
            <a:alphaModFix/>
          </a:blip>
          <a:srcRect/>
          <a:stretch/>
        </p:blipFill>
        <p:spPr>
          <a:xfrm>
            <a:off x="632460" y="4607838"/>
            <a:ext cx="4455081" cy="722828"/>
          </a:xfrm>
          <a:prstGeom prst="rect">
            <a:avLst/>
          </a:prstGeom>
          <a:noFill/>
          <a:ln>
            <a:noFill/>
          </a:ln>
        </p:spPr>
      </p:pic>
      <p:sp>
        <p:nvSpPr>
          <p:cNvPr id="176" name="Google Shape;176;p51"/>
          <p:cNvSpPr/>
          <p:nvPr/>
        </p:nvSpPr>
        <p:spPr>
          <a:xfrm>
            <a:off x="813078" y="5511284"/>
            <a:ext cx="3839133" cy="282297"/>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6F655D"/>
              </a:buClr>
              <a:buSzPts val="1750"/>
              <a:buFont typeface="Playfair Display SemiBold"/>
              <a:buNone/>
            </a:pPr>
            <a:r>
              <a:rPr lang="en-US" sz="1750" b="1" i="0" u="none" strike="noStrike" cap="none" dirty="0">
                <a:solidFill>
                  <a:srgbClr val="6F655D"/>
                </a:solidFill>
                <a:latin typeface="Playfair Display SemiBold"/>
                <a:ea typeface="Playfair Display SemiBold"/>
                <a:cs typeface="Playfair Display SemiBold"/>
                <a:sym typeface="Playfair Display SemiBold"/>
              </a:rPr>
              <a:t>Model Training &amp; Evaluation</a:t>
            </a:r>
            <a:endParaRPr sz="1750" b="0" i="0" u="none" strike="noStrike" cap="none" dirty="0">
              <a:solidFill>
                <a:schemeClr val="dk1"/>
              </a:solidFill>
              <a:latin typeface="Calibri"/>
              <a:ea typeface="Calibri"/>
              <a:cs typeface="Calibri"/>
              <a:sym typeface="Calibri"/>
            </a:endParaRPr>
          </a:p>
        </p:txBody>
      </p:sp>
      <p:sp>
        <p:nvSpPr>
          <p:cNvPr id="177" name="Google Shape;177;p51"/>
          <p:cNvSpPr/>
          <p:nvPr/>
        </p:nvSpPr>
        <p:spPr>
          <a:xfrm>
            <a:off x="813078" y="5950054"/>
            <a:ext cx="4093845"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Public Sans"/>
              <a:buNone/>
            </a:pPr>
            <a:r>
              <a:rPr lang="en-US" sz="1400" b="0" i="0" u="none" strike="noStrike" cap="none" dirty="0">
                <a:solidFill>
                  <a:srgbClr val="6F655D"/>
                </a:solidFill>
                <a:latin typeface="Public Sans"/>
                <a:ea typeface="Public Sans"/>
                <a:cs typeface="Public Sans"/>
                <a:sym typeface="Public Sans"/>
              </a:rPr>
              <a:t>Proceed with diverse model architectures to identify the optimal solution for resume-JD matching.</a:t>
            </a:r>
            <a:endParaRPr sz="1400" b="0" i="0" u="none" strike="noStrike" cap="none" dirty="0">
              <a:solidFill>
                <a:schemeClr val="dk1"/>
              </a:solidFill>
              <a:latin typeface="Calibri"/>
              <a:ea typeface="Calibri"/>
              <a:cs typeface="Calibri"/>
              <a:sym typeface="Calibri"/>
            </a:endParaRPr>
          </a:p>
        </p:txBody>
      </p:sp>
      <p:pic>
        <p:nvPicPr>
          <p:cNvPr id="178" name="Google Shape;178;p51" descr="preencoded.png"/>
          <p:cNvPicPr preferRelativeResize="0"/>
          <p:nvPr/>
        </p:nvPicPr>
        <p:blipFill rotWithShape="1">
          <a:blip r:embed="rId4">
            <a:alphaModFix/>
          </a:blip>
          <a:srcRect/>
          <a:stretch/>
        </p:blipFill>
        <p:spPr>
          <a:xfrm>
            <a:off x="5087541" y="4607838"/>
            <a:ext cx="4455200" cy="722828"/>
          </a:xfrm>
          <a:prstGeom prst="rect">
            <a:avLst/>
          </a:prstGeom>
          <a:noFill/>
          <a:ln>
            <a:noFill/>
          </a:ln>
        </p:spPr>
      </p:pic>
      <p:sp>
        <p:nvSpPr>
          <p:cNvPr id="179" name="Google Shape;179;p51"/>
          <p:cNvSpPr/>
          <p:nvPr/>
        </p:nvSpPr>
        <p:spPr>
          <a:xfrm>
            <a:off x="5268158" y="5511284"/>
            <a:ext cx="3002875" cy="282297"/>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6F655D"/>
              </a:buClr>
              <a:buSzPts val="1750"/>
              <a:buFont typeface="Playfair Display SemiBold"/>
              <a:buNone/>
            </a:pPr>
            <a:r>
              <a:rPr lang="en-US" sz="1750" b="1" i="0" u="none" strike="noStrike" cap="none">
                <a:solidFill>
                  <a:srgbClr val="6F655D"/>
                </a:solidFill>
                <a:latin typeface="Playfair Display SemiBold"/>
                <a:ea typeface="Playfair Display SemiBold"/>
                <a:cs typeface="Playfair Display SemiBold"/>
                <a:sym typeface="Playfair Display SemiBold"/>
              </a:rPr>
              <a:t>Continuous Feature Iteration</a:t>
            </a:r>
            <a:endParaRPr sz="1750" b="0" i="0" u="none" strike="noStrike" cap="none">
              <a:solidFill>
                <a:schemeClr val="dk1"/>
              </a:solidFill>
              <a:latin typeface="Calibri"/>
              <a:ea typeface="Calibri"/>
              <a:cs typeface="Calibri"/>
              <a:sym typeface="Calibri"/>
            </a:endParaRPr>
          </a:p>
        </p:txBody>
      </p:sp>
      <p:sp>
        <p:nvSpPr>
          <p:cNvPr id="180" name="Google Shape;180;p51"/>
          <p:cNvSpPr/>
          <p:nvPr/>
        </p:nvSpPr>
        <p:spPr>
          <a:xfrm>
            <a:off x="5268158" y="5901928"/>
            <a:ext cx="4093964"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Public Sans"/>
              <a:buNone/>
            </a:pPr>
            <a:r>
              <a:rPr lang="en-US" sz="1400" b="0" i="0" u="none" strike="noStrike" cap="none">
                <a:solidFill>
                  <a:srgbClr val="6F655D"/>
                </a:solidFill>
                <a:latin typeface="Public Sans"/>
                <a:ea typeface="Public Sans"/>
                <a:cs typeface="Public Sans"/>
                <a:sym typeface="Public Sans"/>
              </a:rPr>
              <a:t>Explore and integrate additional features to further enhance model accuracy and predictive power.</a:t>
            </a:r>
            <a:endParaRPr sz="1400" b="0" i="0" u="none" strike="noStrike" cap="none">
              <a:solidFill>
                <a:schemeClr val="dk1"/>
              </a:solidFill>
              <a:latin typeface="Calibri"/>
              <a:ea typeface="Calibri"/>
              <a:cs typeface="Calibri"/>
              <a:sym typeface="Calibri"/>
            </a:endParaRPr>
          </a:p>
        </p:txBody>
      </p:sp>
      <p:pic>
        <p:nvPicPr>
          <p:cNvPr id="181" name="Google Shape;181;p51" descr="preencoded.png"/>
          <p:cNvPicPr preferRelativeResize="0"/>
          <p:nvPr/>
        </p:nvPicPr>
        <p:blipFill rotWithShape="1">
          <a:blip r:embed="rId5">
            <a:alphaModFix/>
          </a:blip>
          <a:srcRect/>
          <a:stretch/>
        </p:blipFill>
        <p:spPr>
          <a:xfrm>
            <a:off x="9542740" y="4607838"/>
            <a:ext cx="4455081" cy="722828"/>
          </a:xfrm>
          <a:prstGeom prst="rect">
            <a:avLst/>
          </a:prstGeom>
          <a:noFill/>
          <a:ln>
            <a:noFill/>
          </a:ln>
        </p:spPr>
      </p:pic>
      <p:sp>
        <p:nvSpPr>
          <p:cNvPr id="182" name="Google Shape;182;p51"/>
          <p:cNvSpPr/>
          <p:nvPr/>
        </p:nvSpPr>
        <p:spPr>
          <a:xfrm>
            <a:off x="9723357" y="5511284"/>
            <a:ext cx="3670787" cy="282297"/>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6F655D"/>
              </a:buClr>
              <a:buSzPts val="1750"/>
              <a:buFont typeface="Playfair Display SemiBold"/>
              <a:buNone/>
            </a:pPr>
            <a:r>
              <a:rPr lang="en-US" sz="1750" b="1" i="0" u="none" strike="noStrike" cap="none" dirty="0">
                <a:solidFill>
                  <a:srgbClr val="6F655D"/>
                </a:solidFill>
                <a:latin typeface="Playfair Display SemiBold"/>
                <a:ea typeface="Playfair Display SemiBold"/>
                <a:cs typeface="Playfair Display SemiBold"/>
                <a:sym typeface="Playfair Display SemiBold"/>
              </a:rPr>
              <a:t>Deployment &amp; Monitoring</a:t>
            </a:r>
            <a:endParaRPr sz="1750" b="0" i="0" u="none" strike="noStrike" cap="none" dirty="0">
              <a:solidFill>
                <a:schemeClr val="dk1"/>
              </a:solidFill>
              <a:latin typeface="Calibri"/>
              <a:ea typeface="Calibri"/>
              <a:cs typeface="Calibri"/>
              <a:sym typeface="Calibri"/>
            </a:endParaRPr>
          </a:p>
        </p:txBody>
      </p:sp>
      <p:sp>
        <p:nvSpPr>
          <p:cNvPr id="183" name="Google Shape;183;p51"/>
          <p:cNvSpPr/>
          <p:nvPr/>
        </p:nvSpPr>
        <p:spPr>
          <a:xfrm>
            <a:off x="9723358" y="5901928"/>
            <a:ext cx="4093845"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Public Sans"/>
              <a:buNone/>
            </a:pPr>
            <a:r>
              <a:rPr lang="en-US" sz="1400" b="0" i="0" u="none" strike="noStrike" cap="none" dirty="0">
                <a:solidFill>
                  <a:srgbClr val="6F655D"/>
                </a:solidFill>
                <a:latin typeface="Public Sans"/>
                <a:ea typeface="Public Sans"/>
                <a:cs typeface="Public Sans"/>
                <a:sym typeface="Public Sans"/>
              </a:rPr>
              <a:t>Implement the chosen model into production, with ongoing monitoring for performance and drift.</a:t>
            </a:r>
            <a:endParaRPr sz="1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9" descr="preencoded.png"/>
          <p:cNvPicPr preferRelativeResize="0"/>
          <p:nvPr/>
        </p:nvPicPr>
        <p:blipFill rotWithShape="1">
          <a:blip r:embed="rId3">
            <a:alphaModFix/>
          </a:blip>
          <a:srcRect/>
          <a:stretch/>
        </p:blipFill>
        <p:spPr>
          <a:xfrm>
            <a:off x="0" y="0"/>
            <a:ext cx="6035040" cy="8229600"/>
          </a:xfrm>
          <a:prstGeom prst="rect">
            <a:avLst/>
          </a:prstGeom>
          <a:noFill/>
          <a:ln>
            <a:noFill/>
          </a:ln>
        </p:spPr>
      </p:pic>
      <p:sp>
        <p:nvSpPr>
          <p:cNvPr id="489" name="Google Shape;489;p69"/>
          <p:cNvSpPr/>
          <p:nvPr/>
        </p:nvSpPr>
        <p:spPr>
          <a:xfrm>
            <a:off x="6280190" y="2691527"/>
            <a:ext cx="75564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4B6981"/>
              </a:buClr>
              <a:buSzPts val="4450"/>
              <a:buFont typeface="Playfair Display SemiBold"/>
              <a:buNone/>
            </a:pPr>
            <a:r>
              <a:rPr lang="en-US" sz="4450" b="1" i="0" u="none" strike="noStrike" cap="none">
                <a:solidFill>
                  <a:srgbClr val="4B6981"/>
                </a:solidFill>
                <a:latin typeface="Playfair Display SemiBold"/>
                <a:ea typeface="Playfair Display SemiBold"/>
                <a:cs typeface="Playfair Display SemiBold"/>
                <a:sym typeface="Playfair Display SemiBold"/>
              </a:rPr>
              <a:t>Fine-Tuning BERT for Job-Resume Matching</a:t>
            </a:r>
            <a:endParaRPr sz="4450" b="0" i="0" u="none" strike="noStrike" cap="none">
              <a:solidFill>
                <a:schemeClr val="dk1"/>
              </a:solidFill>
              <a:latin typeface="Calibri"/>
              <a:ea typeface="Calibri"/>
              <a:cs typeface="Calibri"/>
              <a:sym typeface="Calibri"/>
            </a:endParaRPr>
          </a:p>
        </p:txBody>
      </p:sp>
      <p:sp>
        <p:nvSpPr>
          <p:cNvPr id="490" name="Google Shape;490;p69"/>
          <p:cNvSpPr/>
          <p:nvPr/>
        </p:nvSpPr>
        <p:spPr>
          <a:xfrm>
            <a:off x="6280190" y="4449247"/>
            <a:ext cx="7556421"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750">
                <a:solidFill>
                  <a:srgbClr val="6F655D"/>
                </a:solidFill>
                <a:latin typeface="Public Sans"/>
                <a:ea typeface="Public Sans"/>
                <a:cs typeface="Public Sans"/>
                <a:sym typeface="Public Sans"/>
              </a:rPr>
              <a:t>F</a:t>
            </a:r>
            <a:r>
              <a:rPr lang="en-US" sz="1750" b="0" i="0" u="none" strike="noStrike" cap="none">
                <a:solidFill>
                  <a:srgbClr val="6F655D"/>
                </a:solidFill>
                <a:latin typeface="Public Sans"/>
                <a:ea typeface="Public Sans"/>
                <a:cs typeface="Public Sans"/>
                <a:sym typeface="Public Sans"/>
              </a:rPr>
              <a:t>ine-tuning a BERT-based model for classifying job-resume compatibility, leveraging Hugging Face Transformers and PyTorch.</a:t>
            </a:r>
            <a:endParaRPr sz="175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70" descr="preencoded.png"/>
          <p:cNvPicPr preferRelativeResize="0"/>
          <p:nvPr/>
        </p:nvPicPr>
        <p:blipFill rotWithShape="1">
          <a:blip r:embed="rId3">
            <a:alphaModFix/>
          </a:blip>
          <a:srcRect/>
          <a:stretch/>
        </p:blipFill>
        <p:spPr>
          <a:xfrm>
            <a:off x="0" y="0"/>
            <a:ext cx="6035040" cy="8229600"/>
          </a:xfrm>
          <a:prstGeom prst="rect">
            <a:avLst/>
          </a:prstGeom>
          <a:noFill/>
          <a:ln>
            <a:noFill/>
          </a:ln>
        </p:spPr>
      </p:pic>
      <p:sp>
        <p:nvSpPr>
          <p:cNvPr id="497" name="Google Shape;497;p70"/>
          <p:cNvSpPr/>
          <p:nvPr/>
        </p:nvSpPr>
        <p:spPr>
          <a:xfrm>
            <a:off x="6198625" y="301646"/>
            <a:ext cx="7845600" cy="627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3200"/>
              <a:buFont typeface="Playfair Display SemiBold"/>
              <a:buNone/>
            </a:pPr>
            <a:r>
              <a:rPr lang="en-US" sz="3200" b="1">
                <a:solidFill>
                  <a:srgbClr val="4B6981"/>
                </a:solidFill>
                <a:latin typeface="Playfair Display SemiBold"/>
                <a:ea typeface="Playfair Display SemiBold"/>
                <a:cs typeface="Playfair Display SemiBold"/>
                <a:sym typeface="Playfair Display SemiBold"/>
              </a:rPr>
              <a:t>Setup and Data Preparation</a:t>
            </a:r>
            <a:endParaRPr sz="3200">
              <a:solidFill>
                <a:schemeClr val="dk1"/>
              </a:solidFill>
              <a:latin typeface="Calibri"/>
              <a:ea typeface="Calibri"/>
              <a:cs typeface="Calibri"/>
              <a:sym typeface="Calibri"/>
            </a:endParaRPr>
          </a:p>
        </p:txBody>
      </p:sp>
      <p:sp>
        <p:nvSpPr>
          <p:cNvPr id="498" name="Google Shape;498;p70"/>
          <p:cNvSpPr/>
          <p:nvPr/>
        </p:nvSpPr>
        <p:spPr>
          <a:xfrm>
            <a:off x="6198632" y="3186557"/>
            <a:ext cx="3052800" cy="3816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400"/>
              <a:buFont typeface="Playfair Display SemiBold"/>
              <a:buNone/>
            </a:pPr>
            <a:r>
              <a:rPr lang="en-US" sz="2400" b="1">
                <a:solidFill>
                  <a:srgbClr val="4B6981"/>
                </a:solidFill>
                <a:latin typeface="Playfair Display SemiBold"/>
                <a:ea typeface="Playfair Display SemiBold"/>
                <a:cs typeface="Playfair Display SemiBold"/>
                <a:sym typeface="Playfair Display SemiBold"/>
              </a:rPr>
              <a:t>Environment Check</a:t>
            </a:r>
            <a:endParaRPr sz="2400">
              <a:solidFill>
                <a:schemeClr val="dk1"/>
              </a:solidFill>
              <a:latin typeface="Calibri"/>
              <a:ea typeface="Calibri"/>
              <a:cs typeface="Calibri"/>
              <a:sym typeface="Calibri"/>
            </a:endParaRPr>
          </a:p>
        </p:txBody>
      </p:sp>
      <p:sp>
        <p:nvSpPr>
          <p:cNvPr id="499" name="Google Shape;499;p70"/>
          <p:cNvSpPr/>
          <p:nvPr/>
        </p:nvSpPr>
        <p:spPr>
          <a:xfrm>
            <a:off x="6198632" y="3694438"/>
            <a:ext cx="3611400" cy="9765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Verified CUDA availability and identified the NVIDIA L4 GPU for accelerated training.</a:t>
            </a:r>
            <a:endParaRPr sz="1600">
              <a:solidFill>
                <a:schemeClr val="dk1"/>
              </a:solidFill>
              <a:latin typeface="Calibri"/>
              <a:ea typeface="Calibri"/>
              <a:cs typeface="Calibri"/>
              <a:sym typeface="Calibri"/>
            </a:endParaRPr>
          </a:p>
        </p:txBody>
      </p:sp>
      <p:sp>
        <p:nvSpPr>
          <p:cNvPr id="500" name="Google Shape;500;p70"/>
          <p:cNvSpPr/>
          <p:nvPr/>
        </p:nvSpPr>
        <p:spPr>
          <a:xfrm>
            <a:off x="6198570" y="4822439"/>
            <a:ext cx="3611400" cy="1932900"/>
          </a:xfrm>
          <a:prstGeom prst="roundRect">
            <a:avLst>
              <a:gd name="adj" fmla="val 4422"/>
            </a:avLst>
          </a:prstGeom>
          <a:solidFill>
            <a:srgbClr val="F2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0"/>
          <p:cNvSpPr/>
          <p:nvPr/>
        </p:nvSpPr>
        <p:spPr>
          <a:xfrm>
            <a:off x="6188449" y="4822439"/>
            <a:ext cx="3631800" cy="1932900"/>
          </a:xfrm>
          <a:prstGeom prst="roundRect">
            <a:avLst>
              <a:gd name="adj" fmla="val 1579"/>
            </a:avLst>
          </a:prstGeom>
          <a:solidFill>
            <a:srgbClr val="F2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0"/>
          <p:cNvSpPr/>
          <p:nvPr/>
        </p:nvSpPr>
        <p:spPr>
          <a:xfrm>
            <a:off x="6391927" y="4975077"/>
            <a:ext cx="3224700" cy="16275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Consolas"/>
              <a:buNone/>
            </a:pPr>
            <a:r>
              <a:rPr lang="en-US" sz="1600">
                <a:solidFill>
                  <a:srgbClr val="6F655D"/>
                </a:solidFill>
                <a:highlight>
                  <a:srgbClr val="F2EDE9"/>
                </a:highlight>
                <a:latin typeface="Consolas"/>
                <a:ea typeface="Consolas"/>
                <a:cs typeface="Consolas"/>
                <a:sym typeface="Consolas"/>
              </a:rPr>
              <a:t>import torchprint(torch.cuda.is_available())print(torch.cuda.get_device_name(0))      </a:t>
            </a:r>
            <a:endParaRPr sz="1600">
              <a:solidFill>
                <a:schemeClr val="dk1"/>
              </a:solidFill>
              <a:latin typeface="Calibri"/>
              <a:ea typeface="Calibri"/>
              <a:cs typeface="Calibri"/>
              <a:sym typeface="Calibri"/>
            </a:endParaRPr>
          </a:p>
        </p:txBody>
      </p:sp>
      <p:sp>
        <p:nvSpPr>
          <p:cNvPr id="503" name="Google Shape;503;p70"/>
          <p:cNvSpPr/>
          <p:nvPr/>
        </p:nvSpPr>
        <p:spPr>
          <a:xfrm>
            <a:off x="6198570" y="6984257"/>
            <a:ext cx="3611400" cy="3255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Output: True, NVIDIA L4</a:t>
            </a:r>
            <a:endParaRPr sz="1600">
              <a:solidFill>
                <a:srgbClr val="6F655D"/>
              </a:solidFill>
              <a:latin typeface="Calibri"/>
              <a:ea typeface="Calibri"/>
              <a:cs typeface="Calibri"/>
              <a:sym typeface="Calibri"/>
            </a:endParaRPr>
          </a:p>
        </p:txBody>
      </p:sp>
      <p:sp>
        <p:nvSpPr>
          <p:cNvPr id="504" name="Google Shape;504;p70"/>
          <p:cNvSpPr/>
          <p:nvPr/>
        </p:nvSpPr>
        <p:spPr>
          <a:xfrm>
            <a:off x="10147072" y="1021936"/>
            <a:ext cx="3052800" cy="3816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400"/>
              <a:buFont typeface="Playfair Display SemiBold"/>
              <a:buNone/>
            </a:pPr>
            <a:r>
              <a:rPr lang="en-US" sz="2400" b="1">
                <a:solidFill>
                  <a:srgbClr val="4B6981"/>
                </a:solidFill>
                <a:latin typeface="Playfair Display SemiBold"/>
                <a:ea typeface="Playfair Display SemiBold"/>
                <a:cs typeface="Playfair Display SemiBold"/>
                <a:sym typeface="Playfair Display SemiBold"/>
              </a:rPr>
              <a:t>Model Initialization</a:t>
            </a:r>
            <a:endParaRPr sz="2400">
              <a:solidFill>
                <a:schemeClr val="dk1"/>
              </a:solidFill>
              <a:latin typeface="Calibri"/>
              <a:ea typeface="Calibri"/>
              <a:cs typeface="Calibri"/>
              <a:sym typeface="Calibri"/>
            </a:endParaRPr>
          </a:p>
        </p:txBody>
      </p:sp>
      <p:sp>
        <p:nvSpPr>
          <p:cNvPr id="505" name="Google Shape;505;p70"/>
          <p:cNvSpPr/>
          <p:nvPr/>
        </p:nvSpPr>
        <p:spPr>
          <a:xfrm>
            <a:off x="10147075" y="1625601"/>
            <a:ext cx="4231500" cy="16674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Loaded a pre-trained DistilBertForSequenceClassification model with 3 labels (0,1,2) and moved it to the GPU.</a:t>
            </a:r>
            <a:endParaRPr sz="1600">
              <a:solidFill>
                <a:schemeClr val="dk1"/>
              </a:solidFill>
              <a:latin typeface="Calibri"/>
              <a:ea typeface="Calibri"/>
              <a:cs typeface="Calibri"/>
              <a:sym typeface="Calibri"/>
            </a:endParaRPr>
          </a:p>
        </p:txBody>
      </p:sp>
      <p:sp>
        <p:nvSpPr>
          <p:cNvPr id="506" name="Google Shape;506;p70"/>
          <p:cNvSpPr/>
          <p:nvPr/>
        </p:nvSpPr>
        <p:spPr>
          <a:xfrm>
            <a:off x="10314225" y="3086749"/>
            <a:ext cx="3473100" cy="3752100"/>
          </a:xfrm>
          <a:prstGeom prst="roundRect">
            <a:avLst>
              <a:gd name="adj" fmla="val 2642"/>
            </a:avLst>
          </a:prstGeom>
          <a:solidFill>
            <a:srgbClr val="F2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0"/>
          <p:cNvSpPr/>
          <p:nvPr/>
        </p:nvSpPr>
        <p:spPr>
          <a:xfrm>
            <a:off x="10155475" y="3086749"/>
            <a:ext cx="3631800" cy="3752100"/>
          </a:xfrm>
          <a:prstGeom prst="roundRect">
            <a:avLst>
              <a:gd name="adj" fmla="val 944"/>
            </a:avLst>
          </a:prstGeom>
          <a:solidFill>
            <a:srgbClr val="F2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0"/>
          <p:cNvSpPr/>
          <p:nvPr/>
        </p:nvSpPr>
        <p:spPr>
          <a:xfrm>
            <a:off x="10358957" y="3282229"/>
            <a:ext cx="3224700" cy="37521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Consolas"/>
              <a:buNone/>
            </a:pPr>
            <a:r>
              <a:rPr lang="en-US" sz="1600">
                <a:solidFill>
                  <a:srgbClr val="6F655D"/>
                </a:solidFill>
                <a:highlight>
                  <a:srgbClr val="F2EDE9"/>
                </a:highlight>
                <a:latin typeface="Consolas"/>
                <a:ea typeface="Consolas"/>
                <a:cs typeface="Consolas"/>
                <a:sym typeface="Consolas"/>
              </a:rPr>
              <a:t>from transformers import DistilBertForSequenceClassificationmodel = DistilBertForSequenceClassification.from_pretrained("distilbert-base-uncased", num_labels=3)model.to("cuda")      </a:t>
            </a:r>
            <a:endParaRPr sz="1600">
              <a:solidFill>
                <a:schemeClr val="dk1"/>
              </a:solidFill>
              <a:latin typeface="Calibri"/>
              <a:ea typeface="Calibri"/>
              <a:cs typeface="Calibri"/>
              <a:sym typeface="Calibri"/>
            </a:endParaRPr>
          </a:p>
        </p:txBody>
      </p:sp>
      <p:sp>
        <p:nvSpPr>
          <p:cNvPr id="509" name="Google Shape;509;p70"/>
          <p:cNvSpPr/>
          <p:nvPr/>
        </p:nvSpPr>
        <p:spPr>
          <a:xfrm>
            <a:off x="10202753" y="6995335"/>
            <a:ext cx="3611400" cy="4170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Output: cuda:0</a:t>
            </a:r>
            <a:endParaRPr sz="1600">
              <a:solidFill>
                <a:schemeClr val="dk1"/>
              </a:solidFill>
              <a:latin typeface="Calibri"/>
              <a:ea typeface="Calibri"/>
              <a:cs typeface="Calibri"/>
              <a:sym typeface="Calibri"/>
            </a:endParaRPr>
          </a:p>
        </p:txBody>
      </p:sp>
      <p:sp>
        <p:nvSpPr>
          <p:cNvPr id="510" name="Google Shape;510;p70"/>
          <p:cNvSpPr/>
          <p:nvPr/>
        </p:nvSpPr>
        <p:spPr>
          <a:xfrm>
            <a:off x="6198632" y="1021930"/>
            <a:ext cx="3052800" cy="3816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400"/>
              <a:buFont typeface="Playfair Display SemiBold"/>
              <a:buNone/>
            </a:pPr>
            <a:r>
              <a:rPr lang="en-US" sz="2400" b="1">
                <a:solidFill>
                  <a:srgbClr val="4B6981"/>
                </a:solidFill>
                <a:latin typeface="Playfair Display SemiBold"/>
                <a:ea typeface="Playfair Display SemiBold"/>
                <a:cs typeface="Playfair Display SemiBold"/>
                <a:sym typeface="Playfair Display SemiBold"/>
              </a:rPr>
              <a:t>Tokenized Dataset</a:t>
            </a:r>
            <a:endParaRPr sz="2400">
              <a:solidFill>
                <a:schemeClr val="dk1"/>
              </a:solidFill>
              <a:latin typeface="Calibri"/>
              <a:ea typeface="Calibri"/>
              <a:cs typeface="Calibri"/>
              <a:sym typeface="Calibri"/>
            </a:endParaRPr>
          </a:p>
        </p:txBody>
      </p:sp>
      <p:sp>
        <p:nvSpPr>
          <p:cNvPr id="511" name="Google Shape;511;p70"/>
          <p:cNvSpPr/>
          <p:nvPr/>
        </p:nvSpPr>
        <p:spPr>
          <a:xfrm>
            <a:off x="6198575" y="1518225"/>
            <a:ext cx="3611400" cy="14799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From the uploaded tokenized resume data, we use the</a:t>
            </a:r>
            <a:r>
              <a:rPr lang="en-US" sz="1600">
                <a:solidFill>
                  <a:schemeClr val="dk1"/>
                </a:solidFill>
                <a:latin typeface="Public Sans"/>
                <a:ea typeface="Public Sans"/>
                <a:cs typeface="Public Sans"/>
                <a:sym typeface="Public Sans"/>
              </a:rPr>
              <a:t> </a:t>
            </a:r>
            <a:r>
              <a:rPr lang="en-US" sz="1600">
                <a:solidFill>
                  <a:srgbClr val="188038"/>
                </a:solidFill>
                <a:latin typeface="Public Sans"/>
                <a:ea typeface="Public Sans"/>
                <a:cs typeface="Public Sans"/>
                <a:sym typeface="Public Sans"/>
              </a:rPr>
              <a:t>input_ids</a:t>
            </a:r>
            <a:r>
              <a:rPr lang="en-US" sz="1600">
                <a:solidFill>
                  <a:schemeClr val="dk1"/>
                </a:solidFill>
                <a:latin typeface="Public Sans"/>
                <a:ea typeface="Public Sans"/>
                <a:cs typeface="Public Sans"/>
                <a:sym typeface="Public Sans"/>
              </a:rPr>
              <a:t> </a:t>
            </a:r>
            <a:r>
              <a:rPr lang="en-US" sz="1600">
                <a:solidFill>
                  <a:srgbClr val="6F655D"/>
                </a:solidFill>
                <a:latin typeface="Public Sans"/>
                <a:ea typeface="Public Sans"/>
                <a:cs typeface="Public Sans"/>
                <a:sym typeface="Public Sans"/>
              </a:rPr>
              <a:t>and</a:t>
            </a:r>
            <a:r>
              <a:rPr lang="en-US" sz="1600">
                <a:solidFill>
                  <a:schemeClr val="dk1"/>
                </a:solidFill>
                <a:latin typeface="Public Sans"/>
                <a:ea typeface="Public Sans"/>
                <a:cs typeface="Public Sans"/>
                <a:sym typeface="Public Sans"/>
              </a:rPr>
              <a:t> </a:t>
            </a:r>
            <a:r>
              <a:rPr lang="en-US" sz="1600">
                <a:solidFill>
                  <a:srgbClr val="188038"/>
                </a:solidFill>
                <a:latin typeface="Public Sans"/>
                <a:ea typeface="Public Sans"/>
                <a:cs typeface="Public Sans"/>
                <a:sym typeface="Public Sans"/>
              </a:rPr>
              <a:t>attention_mask</a:t>
            </a:r>
            <a:r>
              <a:rPr lang="en-US" sz="1600">
                <a:solidFill>
                  <a:schemeClr val="dk1"/>
                </a:solidFill>
                <a:latin typeface="Public Sans"/>
                <a:ea typeface="Public Sans"/>
                <a:cs typeface="Public Sans"/>
                <a:sym typeface="Public Sans"/>
              </a:rPr>
              <a:t> </a:t>
            </a:r>
            <a:r>
              <a:rPr lang="en-US" sz="1600">
                <a:solidFill>
                  <a:srgbClr val="6F655D"/>
                </a:solidFill>
                <a:latin typeface="Public Sans"/>
                <a:ea typeface="Public Sans"/>
                <a:cs typeface="Public Sans"/>
                <a:sym typeface="Public Sans"/>
              </a:rPr>
              <a:t>(lists of integers) for our advanced model.</a:t>
            </a:r>
            <a:endParaRPr sz="1600">
              <a:solidFill>
                <a:srgbClr val="6F655D"/>
              </a:solidFill>
              <a:latin typeface="Public Sans"/>
              <a:ea typeface="Public Sans"/>
              <a:cs typeface="Public Sans"/>
              <a:sym typeface="Public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71" descr="preencoded.png"/>
          <p:cNvPicPr preferRelativeResize="0"/>
          <p:nvPr/>
        </p:nvPicPr>
        <p:blipFill rotWithShape="1">
          <a:blip r:embed="rId3">
            <a:alphaModFix/>
          </a:blip>
          <a:srcRect/>
          <a:stretch/>
        </p:blipFill>
        <p:spPr>
          <a:xfrm>
            <a:off x="8595360" y="0"/>
            <a:ext cx="6035040" cy="8229600"/>
          </a:xfrm>
          <a:prstGeom prst="rect">
            <a:avLst/>
          </a:prstGeom>
          <a:noFill/>
          <a:ln>
            <a:noFill/>
          </a:ln>
        </p:spPr>
      </p:pic>
      <p:sp>
        <p:nvSpPr>
          <p:cNvPr id="518" name="Google Shape;518;p71"/>
          <p:cNvSpPr/>
          <p:nvPr/>
        </p:nvSpPr>
        <p:spPr>
          <a:xfrm>
            <a:off x="554236" y="438269"/>
            <a:ext cx="5136952" cy="395883"/>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4B6981"/>
              </a:buClr>
              <a:buSzPts val="2450"/>
              <a:buFont typeface="Playfair Display SemiBold"/>
              <a:buNone/>
            </a:pPr>
            <a:r>
              <a:rPr lang="en-US" sz="2450" b="1">
                <a:solidFill>
                  <a:srgbClr val="4B6981"/>
                </a:solidFill>
                <a:latin typeface="Playfair Display SemiBold"/>
                <a:ea typeface="Playfair Display SemiBold"/>
                <a:cs typeface="Playfair Display SemiBold"/>
                <a:sym typeface="Playfair Display SemiBold"/>
              </a:rPr>
              <a:t>Training Configuration and Results</a:t>
            </a:r>
            <a:endParaRPr sz="2450">
              <a:solidFill>
                <a:schemeClr val="dk1"/>
              </a:solidFill>
              <a:latin typeface="Calibri"/>
              <a:ea typeface="Calibri"/>
              <a:cs typeface="Calibri"/>
              <a:sym typeface="Calibri"/>
            </a:endParaRPr>
          </a:p>
        </p:txBody>
      </p:sp>
      <p:sp>
        <p:nvSpPr>
          <p:cNvPr id="519" name="Google Shape;519;p71"/>
          <p:cNvSpPr/>
          <p:nvPr/>
        </p:nvSpPr>
        <p:spPr>
          <a:xfrm>
            <a:off x="554236" y="1071682"/>
            <a:ext cx="8035528" cy="1561148"/>
          </a:xfrm>
          <a:prstGeom prst="roundRect">
            <a:avLst>
              <a:gd name="adj" fmla="val 4260"/>
            </a:avLst>
          </a:prstGeom>
          <a:solidFill>
            <a:srgbClr val="F0DEDC"/>
          </a:solidFill>
          <a:ln w="9525" cap="flat" cmpd="sng">
            <a:solidFill>
              <a:srgbClr val="E1C2C2"/>
            </a:solidFill>
            <a:prstDash val="solid"/>
            <a:round/>
            <a:headEnd type="none" w="sm" len="sm"/>
            <a:tailEnd type="none" w="sm" len="sm"/>
          </a:ln>
          <a:effectLst>
            <a:outerShdw dist="13970" dir="2700000" algn="bl" rotWithShape="0">
              <a:srgbClr val="E1C2C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1"/>
          <p:cNvSpPr/>
          <p:nvPr/>
        </p:nvSpPr>
        <p:spPr>
          <a:xfrm>
            <a:off x="720209" y="1237655"/>
            <a:ext cx="475059" cy="475059"/>
          </a:xfrm>
          <a:prstGeom prst="roundRect">
            <a:avLst>
              <a:gd name="adj" fmla="val 19246211"/>
            </a:avLst>
          </a:prstGeom>
          <a:solidFill>
            <a:srgbClr val="E1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1" name="Google Shape;521;p71" descr="preencoded.png"/>
          <p:cNvPicPr preferRelativeResize="0"/>
          <p:nvPr/>
        </p:nvPicPr>
        <p:blipFill rotWithShape="1">
          <a:blip r:embed="rId4">
            <a:alphaModFix/>
          </a:blip>
          <a:srcRect/>
          <a:stretch/>
        </p:blipFill>
        <p:spPr>
          <a:xfrm>
            <a:off x="850821" y="1368266"/>
            <a:ext cx="213717" cy="213717"/>
          </a:xfrm>
          <a:prstGeom prst="rect">
            <a:avLst/>
          </a:prstGeom>
          <a:noFill/>
          <a:ln>
            <a:noFill/>
          </a:ln>
        </p:spPr>
      </p:pic>
      <p:sp>
        <p:nvSpPr>
          <p:cNvPr id="522" name="Google Shape;522;p71"/>
          <p:cNvSpPr/>
          <p:nvPr/>
        </p:nvSpPr>
        <p:spPr>
          <a:xfrm>
            <a:off x="720209" y="1871067"/>
            <a:ext cx="1979414" cy="247412"/>
          </a:xfrm>
          <a:prstGeom prst="rect">
            <a:avLst/>
          </a:prstGeom>
          <a:noFill/>
          <a:ln>
            <a:noFill/>
          </a:ln>
        </p:spPr>
        <p:txBody>
          <a:bodyPr spcFirstLastPara="1" wrap="square" lIns="0" tIns="0" rIns="0" bIns="0" anchor="t" anchorCtr="0">
            <a:noAutofit/>
          </a:bodyPr>
          <a:lstStyle/>
          <a:p>
            <a:pPr marL="0" marR="0" lvl="0" indent="0" algn="l" rtl="0">
              <a:lnSpc>
                <a:spcPct val="122580"/>
              </a:lnSpc>
              <a:spcBef>
                <a:spcPts val="0"/>
              </a:spcBef>
              <a:spcAft>
                <a:spcPts val="0"/>
              </a:spcAft>
              <a:buClr>
                <a:srgbClr val="000000"/>
              </a:buClr>
              <a:buSzPts val="1550"/>
              <a:buFont typeface="Playfair Display SemiBold"/>
              <a:buNone/>
            </a:pPr>
            <a:r>
              <a:rPr lang="en-US" sz="1550" b="1">
                <a:solidFill>
                  <a:srgbClr val="000000"/>
                </a:solidFill>
                <a:latin typeface="Playfair Display SemiBold"/>
                <a:ea typeface="Playfair Display SemiBold"/>
                <a:cs typeface="Playfair Display SemiBold"/>
                <a:sym typeface="Playfair Display SemiBold"/>
              </a:rPr>
              <a:t>Training Arguments</a:t>
            </a:r>
            <a:endParaRPr sz="1550">
              <a:solidFill>
                <a:schemeClr val="dk1"/>
              </a:solidFill>
              <a:latin typeface="Calibri"/>
              <a:ea typeface="Calibri"/>
              <a:cs typeface="Calibri"/>
              <a:sym typeface="Calibri"/>
            </a:endParaRPr>
          </a:p>
        </p:txBody>
      </p:sp>
      <p:sp>
        <p:nvSpPr>
          <p:cNvPr id="523" name="Google Shape;523;p71"/>
          <p:cNvSpPr/>
          <p:nvPr/>
        </p:nvSpPr>
        <p:spPr>
          <a:xfrm>
            <a:off x="720209" y="2213491"/>
            <a:ext cx="7703582" cy="253365"/>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Configured training with 8 epochs, batch size 4, learning rate 2e-5, and FP16 for speed.</a:t>
            </a:r>
            <a:endParaRPr>
              <a:solidFill>
                <a:schemeClr val="dk1"/>
              </a:solidFill>
              <a:latin typeface="Calibri"/>
              <a:ea typeface="Calibri"/>
              <a:cs typeface="Calibri"/>
              <a:sym typeface="Calibri"/>
            </a:endParaRPr>
          </a:p>
        </p:txBody>
      </p:sp>
      <p:sp>
        <p:nvSpPr>
          <p:cNvPr id="524" name="Google Shape;524;p71"/>
          <p:cNvSpPr/>
          <p:nvPr/>
        </p:nvSpPr>
        <p:spPr>
          <a:xfrm>
            <a:off x="554236" y="2791182"/>
            <a:ext cx="8035528" cy="1561148"/>
          </a:xfrm>
          <a:prstGeom prst="roundRect">
            <a:avLst>
              <a:gd name="adj" fmla="val 4260"/>
            </a:avLst>
          </a:prstGeom>
          <a:solidFill>
            <a:srgbClr val="F0DEDC"/>
          </a:solidFill>
          <a:ln w="9525" cap="flat" cmpd="sng">
            <a:solidFill>
              <a:srgbClr val="CCC4EC"/>
            </a:solidFill>
            <a:prstDash val="solid"/>
            <a:round/>
            <a:headEnd type="none" w="sm" len="sm"/>
            <a:tailEnd type="none" w="sm" len="sm"/>
          </a:ln>
          <a:effectLst>
            <a:outerShdw dist="13970" dir="2700000" algn="bl" rotWithShape="0">
              <a:srgbClr val="CCC4EC"/>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1"/>
          <p:cNvSpPr/>
          <p:nvPr/>
        </p:nvSpPr>
        <p:spPr>
          <a:xfrm>
            <a:off x="720209" y="2957155"/>
            <a:ext cx="475059" cy="475059"/>
          </a:xfrm>
          <a:prstGeom prst="roundRect">
            <a:avLst>
              <a:gd name="adj" fmla="val 19246211"/>
            </a:avLst>
          </a:prstGeom>
          <a:solidFill>
            <a:srgbClr val="CC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6" name="Google Shape;526;p71" descr="preencoded.png"/>
          <p:cNvPicPr preferRelativeResize="0"/>
          <p:nvPr/>
        </p:nvPicPr>
        <p:blipFill rotWithShape="1">
          <a:blip r:embed="rId5">
            <a:alphaModFix/>
          </a:blip>
          <a:srcRect/>
          <a:stretch/>
        </p:blipFill>
        <p:spPr>
          <a:xfrm>
            <a:off x="850821" y="3087767"/>
            <a:ext cx="213717" cy="213717"/>
          </a:xfrm>
          <a:prstGeom prst="rect">
            <a:avLst/>
          </a:prstGeom>
          <a:noFill/>
          <a:ln>
            <a:noFill/>
          </a:ln>
        </p:spPr>
      </p:pic>
      <p:sp>
        <p:nvSpPr>
          <p:cNvPr id="527" name="Google Shape;527;p71"/>
          <p:cNvSpPr/>
          <p:nvPr/>
        </p:nvSpPr>
        <p:spPr>
          <a:xfrm>
            <a:off x="720209" y="3590568"/>
            <a:ext cx="1979414" cy="247412"/>
          </a:xfrm>
          <a:prstGeom prst="rect">
            <a:avLst/>
          </a:prstGeom>
          <a:noFill/>
          <a:ln>
            <a:noFill/>
          </a:ln>
        </p:spPr>
        <p:txBody>
          <a:bodyPr spcFirstLastPara="1" wrap="square" lIns="0" tIns="0" rIns="0" bIns="0" anchor="t" anchorCtr="0">
            <a:noAutofit/>
          </a:bodyPr>
          <a:lstStyle/>
          <a:p>
            <a:pPr marL="0" marR="0" lvl="0" indent="0" algn="l" rtl="0">
              <a:lnSpc>
                <a:spcPct val="122580"/>
              </a:lnSpc>
              <a:spcBef>
                <a:spcPts val="0"/>
              </a:spcBef>
              <a:spcAft>
                <a:spcPts val="0"/>
              </a:spcAft>
              <a:buClr>
                <a:srgbClr val="000000"/>
              </a:buClr>
              <a:buSzPts val="1550"/>
              <a:buFont typeface="Playfair Display SemiBold"/>
              <a:buNone/>
            </a:pPr>
            <a:r>
              <a:rPr lang="en-US" sz="1550" b="1">
                <a:solidFill>
                  <a:srgbClr val="000000"/>
                </a:solidFill>
                <a:latin typeface="Playfair Display SemiBold"/>
                <a:ea typeface="Playfair Display SemiBold"/>
                <a:cs typeface="Playfair Display SemiBold"/>
                <a:sym typeface="Playfair Display SemiBold"/>
              </a:rPr>
              <a:t>Weighted Loss</a:t>
            </a:r>
            <a:endParaRPr sz="1550">
              <a:solidFill>
                <a:schemeClr val="dk1"/>
              </a:solidFill>
              <a:latin typeface="Calibri"/>
              <a:ea typeface="Calibri"/>
              <a:cs typeface="Calibri"/>
              <a:sym typeface="Calibri"/>
            </a:endParaRPr>
          </a:p>
        </p:txBody>
      </p:sp>
      <p:sp>
        <p:nvSpPr>
          <p:cNvPr id="528" name="Google Shape;528;p71"/>
          <p:cNvSpPr/>
          <p:nvPr/>
        </p:nvSpPr>
        <p:spPr>
          <a:xfrm>
            <a:off x="720209" y="3932992"/>
            <a:ext cx="7703582" cy="253365"/>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Implemented a custom </a:t>
            </a:r>
            <a:r>
              <a:rPr lang="en-US">
                <a:solidFill>
                  <a:srgbClr val="000000"/>
                </a:solidFill>
                <a:highlight>
                  <a:srgbClr val="F2EDE9"/>
                </a:highlight>
                <a:latin typeface="Consolas"/>
                <a:ea typeface="Consolas"/>
                <a:cs typeface="Consolas"/>
                <a:sym typeface="Consolas"/>
              </a:rPr>
              <a:t>WeightedTrainer</a:t>
            </a:r>
            <a:r>
              <a:rPr lang="en-US">
                <a:solidFill>
                  <a:srgbClr val="000000"/>
                </a:solidFill>
                <a:latin typeface="Public Sans"/>
                <a:ea typeface="Public Sans"/>
                <a:cs typeface="Public Sans"/>
                <a:sym typeface="Public Sans"/>
              </a:rPr>
              <a:t> to use class weights for imbalanced datasets.</a:t>
            </a:r>
            <a:endParaRPr>
              <a:solidFill>
                <a:schemeClr val="dk1"/>
              </a:solidFill>
              <a:latin typeface="Calibri"/>
              <a:ea typeface="Calibri"/>
              <a:cs typeface="Calibri"/>
              <a:sym typeface="Calibri"/>
            </a:endParaRPr>
          </a:p>
        </p:txBody>
      </p:sp>
      <p:sp>
        <p:nvSpPr>
          <p:cNvPr id="529" name="Google Shape;529;p71"/>
          <p:cNvSpPr/>
          <p:nvPr/>
        </p:nvSpPr>
        <p:spPr>
          <a:xfrm>
            <a:off x="554236" y="4510683"/>
            <a:ext cx="8035528" cy="1561148"/>
          </a:xfrm>
          <a:prstGeom prst="roundRect">
            <a:avLst>
              <a:gd name="adj" fmla="val 4260"/>
            </a:avLst>
          </a:prstGeom>
          <a:solidFill>
            <a:srgbClr val="F0DEDC"/>
          </a:solidFill>
          <a:ln w="9525" cap="flat" cmpd="sng">
            <a:solidFill>
              <a:srgbClr val="B4DAE4"/>
            </a:solidFill>
            <a:prstDash val="solid"/>
            <a:round/>
            <a:headEnd type="none" w="sm" len="sm"/>
            <a:tailEnd type="none" w="sm" len="sm"/>
          </a:ln>
          <a:effectLst>
            <a:outerShdw dist="13970" dir="2700000" algn="bl" rotWithShape="0">
              <a:srgbClr val="B4DAE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1"/>
          <p:cNvSpPr/>
          <p:nvPr/>
        </p:nvSpPr>
        <p:spPr>
          <a:xfrm>
            <a:off x="720209" y="4676656"/>
            <a:ext cx="475059" cy="475059"/>
          </a:xfrm>
          <a:prstGeom prst="roundRect">
            <a:avLst>
              <a:gd name="adj" fmla="val 19246211"/>
            </a:avLst>
          </a:prstGeom>
          <a:solidFill>
            <a:srgbClr val="B4D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1" name="Google Shape;531;p71" descr="preencoded.png"/>
          <p:cNvPicPr preferRelativeResize="0"/>
          <p:nvPr/>
        </p:nvPicPr>
        <p:blipFill rotWithShape="1">
          <a:blip r:embed="rId6">
            <a:alphaModFix/>
          </a:blip>
          <a:srcRect/>
          <a:stretch/>
        </p:blipFill>
        <p:spPr>
          <a:xfrm>
            <a:off x="850821" y="4807268"/>
            <a:ext cx="213717" cy="213717"/>
          </a:xfrm>
          <a:prstGeom prst="rect">
            <a:avLst/>
          </a:prstGeom>
          <a:noFill/>
          <a:ln>
            <a:noFill/>
          </a:ln>
        </p:spPr>
      </p:pic>
      <p:sp>
        <p:nvSpPr>
          <p:cNvPr id="532" name="Google Shape;532;p71"/>
          <p:cNvSpPr/>
          <p:nvPr/>
        </p:nvSpPr>
        <p:spPr>
          <a:xfrm>
            <a:off x="720209" y="5310068"/>
            <a:ext cx="1979414" cy="247412"/>
          </a:xfrm>
          <a:prstGeom prst="rect">
            <a:avLst/>
          </a:prstGeom>
          <a:noFill/>
          <a:ln>
            <a:noFill/>
          </a:ln>
        </p:spPr>
        <p:txBody>
          <a:bodyPr spcFirstLastPara="1" wrap="square" lIns="0" tIns="0" rIns="0" bIns="0" anchor="t" anchorCtr="0">
            <a:noAutofit/>
          </a:bodyPr>
          <a:lstStyle/>
          <a:p>
            <a:pPr marL="0" marR="0" lvl="0" indent="0" algn="l" rtl="0">
              <a:lnSpc>
                <a:spcPct val="122580"/>
              </a:lnSpc>
              <a:spcBef>
                <a:spcPts val="0"/>
              </a:spcBef>
              <a:spcAft>
                <a:spcPts val="0"/>
              </a:spcAft>
              <a:buClr>
                <a:srgbClr val="000000"/>
              </a:buClr>
              <a:buSzPts val="1550"/>
              <a:buFont typeface="Playfair Display SemiBold"/>
              <a:buNone/>
            </a:pPr>
            <a:r>
              <a:rPr lang="en-US" sz="1550" b="1">
                <a:solidFill>
                  <a:srgbClr val="000000"/>
                </a:solidFill>
                <a:latin typeface="Playfair Display SemiBold"/>
                <a:ea typeface="Playfair Display SemiBold"/>
                <a:cs typeface="Playfair Display SemiBold"/>
                <a:sym typeface="Playfair Display SemiBold"/>
              </a:rPr>
              <a:t>Performance</a:t>
            </a:r>
            <a:endParaRPr sz="1550">
              <a:solidFill>
                <a:schemeClr val="dk1"/>
              </a:solidFill>
              <a:latin typeface="Calibri"/>
              <a:ea typeface="Calibri"/>
              <a:cs typeface="Calibri"/>
              <a:sym typeface="Calibri"/>
            </a:endParaRPr>
          </a:p>
        </p:txBody>
      </p:sp>
      <p:sp>
        <p:nvSpPr>
          <p:cNvPr id="533" name="Google Shape;533;p71"/>
          <p:cNvSpPr/>
          <p:nvPr/>
        </p:nvSpPr>
        <p:spPr>
          <a:xfrm>
            <a:off x="720209" y="5652492"/>
            <a:ext cx="7703582" cy="253365"/>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Achieved 62.72% accuracy, 62.12% F1-score, and 82.33% AUC on the validation set.</a:t>
            </a:r>
            <a:endParaRPr>
              <a:solidFill>
                <a:schemeClr val="dk1"/>
              </a:solidFill>
              <a:latin typeface="Calibri"/>
              <a:ea typeface="Calibri"/>
              <a:cs typeface="Calibri"/>
              <a:sym typeface="Calibri"/>
            </a:endParaRPr>
          </a:p>
        </p:txBody>
      </p:sp>
      <p:sp>
        <p:nvSpPr>
          <p:cNvPr id="534" name="Google Shape;534;p71"/>
          <p:cNvSpPr/>
          <p:nvPr/>
        </p:nvSpPr>
        <p:spPr>
          <a:xfrm>
            <a:off x="554236" y="6230183"/>
            <a:ext cx="8035528" cy="1561148"/>
          </a:xfrm>
          <a:prstGeom prst="roundRect">
            <a:avLst>
              <a:gd name="adj" fmla="val 4260"/>
            </a:avLst>
          </a:prstGeom>
          <a:solidFill>
            <a:srgbClr val="F0DEDC"/>
          </a:solidFill>
          <a:ln w="9525" cap="flat" cmpd="sng">
            <a:solidFill>
              <a:srgbClr val="E1C2C2"/>
            </a:solidFill>
            <a:prstDash val="solid"/>
            <a:round/>
            <a:headEnd type="none" w="sm" len="sm"/>
            <a:tailEnd type="none" w="sm" len="sm"/>
          </a:ln>
          <a:effectLst>
            <a:outerShdw dist="13970" dir="2700000" algn="bl" rotWithShape="0">
              <a:srgbClr val="E1C2C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1"/>
          <p:cNvSpPr/>
          <p:nvPr/>
        </p:nvSpPr>
        <p:spPr>
          <a:xfrm>
            <a:off x="720209" y="6396157"/>
            <a:ext cx="475059" cy="475059"/>
          </a:xfrm>
          <a:prstGeom prst="roundRect">
            <a:avLst>
              <a:gd name="adj" fmla="val 19246211"/>
            </a:avLst>
          </a:prstGeom>
          <a:solidFill>
            <a:srgbClr val="E1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6" name="Google Shape;536;p71" descr="preencoded.png"/>
          <p:cNvPicPr preferRelativeResize="0"/>
          <p:nvPr/>
        </p:nvPicPr>
        <p:blipFill rotWithShape="1">
          <a:blip r:embed="rId7">
            <a:alphaModFix/>
          </a:blip>
          <a:srcRect/>
          <a:stretch/>
        </p:blipFill>
        <p:spPr>
          <a:xfrm>
            <a:off x="850821" y="6526768"/>
            <a:ext cx="213717" cy="213717"/>
          </a:xfrm>
          <a:prstGeom prst="rect">
            <a:avLst/>
          </a:prstGeom>
          <a:noFill/>
          <a:ln>
            <a:noFill/>
          </a:ln>
        </p:spPr>
      </p:pic>
      <p:sp>
        <p:nvSpPr>
          <p:cNvPr id="537" name="Google Shape;537;p71"/>
          <p:cNvSpPr/>
          <p:nvPr/>
        </p:nvSpPr>
        <p:spPr>
          <a:xfrm>
            <a:off x="720209" y="7029569"/>
            <a:ext cx="1979414" cy="247412"/>
          </a:xfrm>
          <a:prstGeom prst="rect">
            <a:avLst/>
          </a:prstGeom>
          <a:noFill/>
          <a:ln>
            <a:noFill/>
          </a:ln>
        </p:spPr>
        <p:txBody>
          <a:bodyPr spcFirstLastPara="1" wrap="square" lIns="0" tIns="0" rIns="0" bIns="0" anchor="t" anchorCtr="0">
            <a:noAutofit/>
          </a:bodyPr>
          <a:lstStyle/>
          <a:p>
            <a:pPr marL="0" marR="0" lvl="0" indent="0" algn="l" rtl="0">
              <a:lnSpc>
                <a:spcPct val="122580"/>
              </a:lnSpc>
              <a:spcBef>
                <a:spcPts val="0"/>
              </a:spcBef>
              <a:spcAft>
                <a:spcPts val="0"/>
              </a:spcAft>
              <a:buClr>
                <a:srgbClr val="000000"/>
              </a:buClr>
              <a:buSzPts val="1550"/>
              <a:buFont typeface="Playfair Display SemiBold"/>
              <a:buNone/>
            </a:pPr>
            <a:r>
              <a:rPr lang="en-US" sz="1550" b="1">
                <a:solidFill>
                  <a:srgbClr val="000000"/>
                </a:solidFill>
                <a:latin typeface="Playfair Display SemiBold"/>
                <a:ea typeface="Playfair Display SemiBold"/>
                <a:cs typeface="Playfair Display SemiBold"/>
                <a:sym typeface="Playfair Display SemiBold"/>
              </a:rPr>
              <a:t>Test Evaluation</a:t>
            </a:r>
            <a:endParaRPr sz="1550">
              <a:solidFill>
                <a:schemeClr val="dk1"/>
              </a:solidFill>
              <a:latin typeface="Calibri"/>
              <a:ea typeface="Calibri"/>
              <a:cs typeface="Calibri"/>
              <a:sym typeface="Calibri"/>
            </a:endParaRPr>
          </a:p>
        </p:txBody>
      </p:sp>
      <p:sp>
        <p:nvSpPr>
          <p:cNvPr id="538" name="Google Shape;538;p71"/>
          <p:cNvSpPr/>
          <p:nvPr/>
        </p:nvSpPr>
        <p:spPr>
          <a:xfrm>
            <a:off x="720209" y="7371993"/>
            <a:ext cx="7703582" cy="253365"/>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Test set results: 49.74% accuracy, 44.64% F1-score, and 64.19% AUC.</a:t>
            </a:r>
            <a:endParaRPr>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2"/>
          <p:cNvSpPr/>
          <p:nvPr/>
        </p:nvSpPr>
        <p:spPr>
          <a:xfrm>
            <a:off x="396829" y="311825"/>
            <a:ext cx="12309900" cy="387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200"/>
              <a:buFont typeface="Playfair Display SemiBold"/>
              <a:buNone/>
            </a:pPr>
            <a:r>
              <a:rPr lang="en-US" sz="3200" b="1" dirty="0" err="1">
                <a:solidFill>
                  <a:srgbClr val="4B6981"/>
                </a:solidFill>
                <a:latin typeface="Playfair Display SemiBold"/>
                <a:ea typeface="Playfair Display SemiBold"/>
                <a:cs typeface="Playfair Display SemiBold"/>
                <a:sym typeface="Playfair Display SemiBold"/>
              </a:rPr>
              <a:t>DistilBERT</a:t>
            </a:r>
            <a:r>
              <a:rPr lang="en-US" sz="3200" b="1" dirty="0">
                <a:solidFill>
                  <a:srgbClr val="4B6981"/>
                </a:solidFill>
                <a:latin typeface="Playfair Display SemiBold"/>
                <a:ea typeface="Playfair Display SemiBold"/>
                <a:cs typeface="Playfair Display SemiBold"/>
                <a:sym typeface="Playfair Display SemiBold"/>
              </a:rPr>
              <a:t> Training and Evaluation After Data Splitting</a:t>
            </a:r>
            <a:endParaRPr sz="3200" dirty="0">
              <a:solidFill>
                <a:schemeClr val="dk1"/>
              </a:solidFill>
              <a:latin typeface="Calibri"/>
              <a:ea typeface="Calibri"/>
              <a:cs typeface="Calibri"/>
              <a:sym typeface="Calibri"/>
            </a:endParaRPr>
          </a:p>
        </p:txBody>
      </p:sp>
      <p:sp>
        <p:nvSpPr>
          <p:cNvPr id="545" name="Google Shape;545;p72"/>
          <p:cNvSpPr/>
          <p:nvPr/>
        </p:nvSpPr>
        <p:spPr>
          <a:xfrm>
            <a:off x="396810" y="1581148"/>
            <a:ext cx="3820200" cy="1815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4B6981"/>
              </a:buClr>
              <a:buSzPts val="1100"/>
              <a:buFont typeface="Playfair Display SemiBold"/>
              <a:buNone/>
            </a:pPr>
            <a:r>
              <a:rPr lang="en-US" sz="1600" b="1">
                <a:solidFill>
                  <a:srgbClr val="4B6981"/>
                </a:solidFill>
                <a:latin typeface="Playfair Display SemiBold"/>
                <a:ea typeface="Playfair Display SemiBold"/>
                <a:cs typeface="Playfair Display SemiBold"/>
                <a:sym typeface="Playfair Display SemiBold"/>
              </a:rPr>
              <a:t>Training Configuration</a:t>
            </a:r>
            <a:endParaRPr sz="1600">
              <a:solidFill>
                <a:schemeClr val="dk1"/>
              </a:solidFill>
              <a:latin typeface="Calibri"/>
              <a:ea typeface="Calibri"/>
              <a:cs typeface="Calibri"/>
              <a:sym typeface="Calibri"/>
            </a:endParaRPr>
          </a:p>
        </p:txBody>
      </p:sp>
      <p:sp>
        <p:nvSpPr>
          <p:cNvPr id="546" name="Google Shape;546;p72"/>
          <p:cNvSpPr/>
          <p:nvPr/>
        </p:nvSpPr>
        <p:spPr>
          <a:xfrm>
            <a:off x="396835" y="1945961"/>
            <a:ext cx="67800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1250">
                <a:solidFill>
                  <a:srgbClr val="6F655D"/>
                </a:solidFill>
                <a:latin typeface="Public Sans"/>
                <a:ea typeface="Public Sans"/>
                <a:cs typeface="Public Sans"/>
                <a:sym typeface="Public Sans"/>
              </a:rPr>
              <a:t>Training Arguments define hyperparameters: 8 epochs, batch size 8, learning rate 2e-5, and FP16 for efficiency.</a:t>
            </a:r>
            <a:endParaRPr sz="1250">
              <a:solidFill>
                <a:schemeClr val="dk1"/>
              </a:solidFill>
              <a:latin typeface="Calibri"/>
              <a:ea typeface="Calibri"/>
              <a:cs typeface="Calibri"/>
              <a:sym typeface="Calibri"/>
            </a:endParaRPr>
          </a:p>
        </p:txBody>
      </p:sp>
      <p:pic>
        <p:nvPicPr>
          <p:cNvPr id="547" name="Google Shape;547;p72" descr="preencoded.png"/>
          <p:cNvPicPr preferRelativeResize="0"/>
          <p:nvPr/>
        </p:nvPicPr>
        <p:blipFill rotWithShape="1">
          <a:blip r:embed="rId3">
            <a:alphaModFix/>
          </a:blip>
          <a:srcRect/>
          <a:stretch/>
        </p:blipFill>
        <p:spPr>
          <a:xfrm>
            <a:off x="786850" y="2606350"/>
            <a:ext cx="5789401" cy="3406551"/>
          </a:xfrm>
          <a:prstGeom prst="rect">
            <a:avLst/>
          </a:prstGeom>
          <a:noFill/>
          <a:ln>
            <a:noFill/>
          </a:ln>
        </p:spPr>
      </p:pic>
      <p:sp>
        <p:nvSpPr>
          <p:cNvPr id="548" name="Google Shape;548;p72"/>
          <p:cNvSpPr/>
          <p:nvPr/>
        </p:nvSpPr>
        <p:spPr>
          <a:xfrm>
            <a:off x="7461181" y="1581148"/>
            <a:ext cx="3907800" cy="1815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4B6981"/>
              </a:buClr>
              <a:buSzPts val="1100"/>
              <a:buFont typeface="Playfair Display SemiBold"/>
              <a:buNone/>
            </a:pPr>
            <a:r>
              <a:rPr lang="en-US" sz="1600" b="1">
                <a:solidFill>
                  <a:srgbClr val="4B6981"/>
                </a:solidFill>
                <a:latin typeface="Playfair Display SemiBold"/>
                <a:ea typeface="Playfair Display SemiBold"/>
                <a:cs typeface="Playfair Display SemiBold"/>
                <a:sym typeface="Playfair Display SemiBold"/>
              </a:rPr>
              <a:t>Weighted Loss Function</a:t>
            </a:r>
            <a:endParaRPr sz="1600">
              <a:solidFill>
                <a:schemeClr val="dk1"/>
              </a:solidFill>
              <a:latin typeface="Calibri"/>
              <a:ea typeface="Calibri"/>
              <a:cs typeface="Calibri"/>
              <a:sym typeface="Calibri"/>
            </a:endParaRPr>
          </a:p>
        </p:txBody>
      </p:sp>
      <p:sp>
        <p:nvSpPr>
          <p:cNvPr id="549" name="Google Shape;549;p72"/>
          <p:cNvSpPr/>
          <p:nvPr/>
        </p:nvSpPr>
        <p:spPr>
          <a:xfrm>
            <a:off x="7461171" y="1945961"/>
            <a:ext cx="67800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1250">
                <a:solidFill>
                  <a:srgbClr val="6F655D"/>
                </a:solidFill>
                <a:latin typeface="Public Sans"/>
                <a:ea typeface="Public Sans"/>
                <a:cs typeface="Public Sans"/>
                <a:sym typeface="Public Sans"/>
              </a:rPr>
              <a:t>A custom </a:t>
            </a:r>
            <a:r>
              <a:rPr lang="en-US" sz="1250">
                <a:solidFill>
                  <a:srgbClr val="6F655D"/>
                </a:solidFill>
                <a:highlight>
                  <a:srgbClr val="F2EDE9"/>
                </a:highlight>
                <a:latin typeface="Consolas"/>
                <a:ea typeface="Consolas"/>
                <a:cs typeface="Consolas"/>
                <a:sym typeface="Consolas"/>
              </a:rPr>
              <a:t>Weighted Trainer</a:t>
            </a:r>
            <a:r>
              <a:rPr lang="en-US" sz="1250">
                <a:solidFill>
                  <a:srgbClr val="6F655D"/>
                </a:solidFill>
                <a:latin typeface="Public Sans"/>
                <a:ea typeface="Public Sans"/>
                <a:cs typeface="Public Sans"/>
                <a:sym typeface="Public Sans"/>
              </a:rPr>
              <a:t> uses </a:t>
            </a:r>
            <a:r>
              <a:rPr lang="en-US" sz="1250">
                <a:solidFill>
                  <a:srgbClr val="6F655D"/>
                </a:solidFill>
                <a:highlight>
                  <a:srgbClr val="F2EDE9"/>
                </a:highlight>
                <a:latin typeface="Consolas"/>
                <a:ea typeface="Consolas"/>
                <a:cs typeface="Consolas"/>
                <a:sym typeface="Consolas"/>
              </a:rPr>
              <a:t>nn.CrossEntropyLoss</a:t>
            </a:r>
            <a:r>
              <a:rPr lang="en-US" sz="1250">
                <a:solidFill>
                  <a:srgbClr val="6F655D"/>
                </a:solidFill>
                <a:latin typeface="Public Sans"/>
                <a:ea typeface="Public Sans"/>
                <a:cs typeface="Public Sans"/>
                <a:sym typeface="Public Sans"/>
              </a:rPr>
              <a:t> with class weights to handle imbalanced datasets.</a:t>
            </a:r>
            <a:endParaRPr sz="1250">
              <a:solidFill>
                <a:schemeClr val="dk1"/>
              </a:solidFill>
              <a:latin typeface="Calibri"/>
              <a:ea typeface="Calibri"/>
              <a:cs typeface="Calibri"/>
              <a:sym typeface="Calibri"/>
            </a:endParaRPr>
          </a:p>
        </p:txBody>
      </p:sp>
      <p:pic>
        <p:nvPicPr>
          <p:cNvPr id="550" name="Google Shape;550;p72" descr="preencoded.png"/>
          <p:cNvPicPr preferRelativeResize="0"/>
          <p:nvPr/>
        </p:nvPicPr>
        <p:blipFill rotWithShape="1">
          <a:blip r:embed="rId4">
            <a:alphaModFix/>
          </a:blip>
          <a:srcRect/>
          <a:stretch/>
        </p:blipFill>
        <p:spPr>
          <a:xfrm>
            <a:off x="7888450" y="2532050"/>
            <a:ext cx="5789401" cy="3406551"/>
          </a:xfrm>
          <a:prstGeom prst="rect">
            <a:avLst/>
          </a:prstGeom>
          <a:noFill/>
          <a:ln>
            <a:noFill/>
          </a:ln>
        </p:spPr>
      </p:pic>
      <p:sp>
        <p:nvSpPr>
          <p:cNvPr id="551" name="Google Shape;551;p72"/>
          <p:cNvSpPr/>
          <p:nvPr/>
        </p:nvSpPr>
        <p:spPr>
          <a:xfrm>
            <a:off x="396835" y="6239549"/>
            <a:ext cx="6357300" cy="141600"/>
          </a:xfrm>
          <a:prstGeom prst="roundRect">
            <a:avLst>
              <a:gd name="adj" fmla="val 33620"/>
            </a:avLst>
          </a:prstGeom>
          <a:solidFill>
            <a:srgbClr val="E1C2C2">
              <a:alpha val="49800"/>
            </a:srgbClr>
          </a:solidFill>
          <a:ln w="9525" cap="flat" cmpd="sng">
            <a:solidFill>
              <a:srgbClr val="C7A8A8"/>
            </a:solidFill>
            <a:prstDash val="solid"/>
            <a:round/>
            <a:headEnd type="none" w="sm" len="sm"/>
            <a:tailEnd type="none" w="sm" len="sm"/>
          </a:ln>
          <a:effectLst>
            <a:outerShdw dist="10160" dir="2700000" algn="bl" rotWithShape="0">
              <a:srgbClr val="C7A8A8"/>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2"/>
          <p:cNvSpPr/>
          <p:nvPr/>
        </p:nvSpPr>
        <p:spPr>
          <a:xfrm>
            <a:off x="396835" y="6239549"/>
            <a:ext cx="4720200" cy="141600"/>
          </a:xfrm>
          <a:prstGeom prst="roundRect">
            <a:avLst>
              <a:gd name="adj" fmla="val 33620"/>
            </a:avLst>
          </a:prstGeom>
          <a:solidFill>
            <a:srgbClr val="E99898">
              <a:alpha val="49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2"/>
          <p:cNvSpPr/>
          <p:nvPr/>
        </p:nvSpPr>
        <p:spPr>
          <a:xfrm>
            <a:off x="6839075" y="6239538"/>
            <a:ext cx="740400" cy="141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74.25%</a:t>
            </a:r>
            <a:endParaRPr sz="1100">
              <a:solidFill>
                <a:schemeClr val="dk1"/>
              </a:solidFill>
              <a:latin typeface="Calibri"/>
              <a:ea typeface="Calibri"/>
              <a:cs typeface="Calibri"/>
              <a:sym typeface="Calibri"/>
            </a:endParaRPr>
          </a:p>
        </p:txBody>
      </p:sp>
      <p:sp>
        <p:nvSpPr>
          <p:cNvPr id="554" name="Google Shape;554;p72"/>
          <p:cNvSpPr/>
          <p:nvPr/>
        </p:nvSpPr>
        <p:spPr>
          <a:xfrm>
            <a:off x="396835" y="6522918"/>
            <a:ext cx="1417500" cy="1773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Validation Accuracy</a:t>
            </a:r>
            <a:endParaRPr sz="1100">
              <a:solidFill>
                <a:schemeClr val="dk1"/>
              </a:solidFill>
              <a:latin typeface="Calibri"/>
              <a:ea typeface="Calibri"/>
              <a:cs typeface="Calibri"/>
              <a:sym typeface="Calibri"/>
            </a:endParaRPr>
          </a:p>
        </p:txBody>
      </p:sp>
      <p:sp>
        <p:nvSpPr>
          <p:cNvPr id="555" name="Google Shape;555;p72"/>
          <p:cNvSpPr/>
          <p:nvPr/>
        </p:nvSpPr>
        <p:spPr>
          <a:xfrm>
            <a:off x="396835" y="6768067"/>
            <a:ext cx="68475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Achieved on the validation set after 8 epochs.</a:t>
            </a:r>
            <a:endParaRPr sz="850">
              <a:solidFill>
                <a:schemeClr val="dk1"/>
              </a:solidFill>
              <a:latin typeface="Calibri"/>
              <a:ea typeface="Calibri"/>
              <a:cs typeface="Calibri"/>
              <a:sym typeface="Calibri"/>
            </a:endParaRPr>
          </a:p>
        </p:txBody>
      </p:sp>
      <p:sp>
        <p:nvSpPr>
          <p:cNvPr id="556" name="Google Shape;556;p72"/>
          <p:cNvSpPr/>
          <p:nvPr/>
        </p:nvSpPr>
        <p:spPr>
          <a:xfrm>
            <a:off x="7386042" y="6239549"/>
            <a:ext cx="6504900" cy="141600"/>
          </a:xfrm>
          <a:prstGeom prst="roundRect">
            <a:avLst>
              <a:gd name="adj" fmla="val 33620"/>
            </a:avLst>
          </a:prstGeom>
          <a:solidFill>
            <a:srgbClr val="CCC4EC">
              <a:alpha val="49800"/>
            </a:srgbClr>
          </a:solidFill>
          <a:ln w="9525" cap="flat" cmpd="sng">
            <a:solidFill>
              <a:srgbClr val="B2AAD2"/>
            </a:solidFill>
            <a:prstDash val="solid"/>
            <a:round/>
            <a:headEnd type="none" w="sm" len="sm"/>
            <a:tailEnd type="none" w="sm" len="sm"/>
          </a:ln>
          <a:effectLst>
            <a:outerShdw dist="10160" dir="2700000" algn="bl" rotWithShape="0">
              <a:srgbClr val="B2AAD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2"/>
          <p:cNvSpPr/>
          <p:nvPr/>
        </p:nvSpPr>
        <p:spPr>
          <a:xfrm>
            <a:off x="7386042" y="6239549"/>
            <a:ext cx="5789400" cy="141600"/>
          </a:xfrm>
          <a:prstGeom prst="roundRect">
            <a:avLst>
              <a:gd name="adj" fmla="val 3362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2"/>
          <p:cNvSpPr/>
          <p:nvPr/>
        </p:nvSpPr>
        <p:spPr>
          <a:xfrm>
            <a:off x="13975913" y="6239549"/>
            <a:ext cx="257700" cy="141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89%</a:t>
            </a:r>
            <a:endParaRPr sz="1100">
              <a:solidFill>
                <a:schemeClr val="dk1"/>
              </a:solidFill>
              <a:latin typeface="Calibri"/>
              <a:ea typeface="Calibri"/>
              <a:cs typeface="Calibri"/>
              <a:sym typeface="Calibri"/>
            </a:endParaRPr>
          </a:p>
        </p:txBody>
      </p:sp>
      <p:sp>
        <p:nvSpPr>
          <p:cNvPr id="559" name="Google Shape;559;p72"/>
          <p:cNvSpPr/>
          <p:nvPr/>
        </p:nvSpPr>
        <p:spPr>
          <a:xfrm>
            <a:off x="7386042" y="6522918"/>
            <a:ext cx="1417500" cy="1773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Validation AUC</a:t>
            </a:r>
            <a:endParaRPr sz="1100">
              <a:solidFill>
                <a:schemeClr val="dk1"/>
              </a:solidFill>
              <a:latin typeface="Calibri"/>
              <a:ea typeface="Calibri"/>
              <a:cs typeface="Calibri"/>
              <a:sym typeface="Calibri"/>
            </a:endParaRPr>
          </a:p>
        </p:txBody>
      </p:sp>
      <p:sp>
        <p:nvSpPr>
          <p:cNvPr id="560" name="Google Shape;560;p72"/>
          <p:cNvSpPr/>
          <p:nvPr/>
        </p:nvSpPr>
        <p:spPr>
          <a:xfrm>
            <a:off x="7386042" y="6768067"/>
            <a:ext cx="68475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Area Under the Curve, indicating model's discriminative power.</a:t>
            </a:r>
            <a:endParaRPr sz="850">
              <a:solidFill>
                <a:schemeClr val="dk1"/>
              </a:solidFill>
              <a:latin typeface="Calibri"/>
              <a:ea typeface="Calibri"/>
              <a:cs typeface="Calibri"/>
              <a:sym typeface="Calibri"/>
            </a:endParaRPr>
          </a:p>
        </p:txBody>
      </p:sp>
      <p:sp>
        <p:nvSpPr>
          <p:cNvPr id="561" name="Google Shape;561;p72"/>
          <p:cNvSpPr/>
          <p:nvPr/>
        </p:nvSpPr>
        <p:spPr>
          <a:xfrm>
            <a:off x="396835" y="7233006"/>
            <a:ext cx="6429900" cy="141600"/>
          </a:xfrm>
          <a:prstGeom prst="roundRect">
            <a:avLst>
              <a:gd name="adj" fmla="val 33620"/>
            </a:avLst>
          </a:prstGeom>
          <a:solidFill>
            <a:srgbClr val="B4DAE4">
              <a:alpha val="49800"/>
            </a:srgbClr>
          </a:solidFill>
          <a:ln w="9525" cap="flat" cmpd="sng">
            <a:solidFill>
              <a:srgbClr val="9AC0CA"/>
            </a:solidFill>
            <a:prstDash val="solid"/>
            <a:round/>
            <a:headEnd type="none" w="sm" len="sm"/>
            <a:tailEnd type="none" w="sm" len="sm"/>
          </a:ln>
          <a:effectLst>
            <a:outerShdw dist="10160" dir="2700000" algn="bl" rotWithShape="0">
              <a:srgbClr val="9AC0CA"/>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2"/>
          <p:cNvSpPr/>
          <p:nvPr/>
        </p:nvSpPr>
        <p:spPr>
          <a:xfrm>
            <a:off x="396835" y="7233006"/>
            <a:ext cx="4725900" cy="141600"/>
          </a:xfrm>
          <a:prstGeom prst="roundRect">
            <a:avLst>
              <a:gd name="adj" fmla="val 33620"/>
            </a:avLst>
          </a:prstGeom>
          <a:solidFill>
            <a:srgbClr val="6A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2"/>
          <p:cNvSpPr/>
          <p:nvPr/>
        </p:nvSpPr>
        <p:spPr>
          <a:xfrm>
            <a:off x="6911831" y="7233016"/>
            <a:ext cx="549300" cy="181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73.5%</a:t>
            </a:r>
            <a:endParaRPr sz="1100">
              <a:solidFill>
                <a:schemeClr val="dk1"/>
              </a:solidFill>
              <a:latin typeface="Calibri"/>
              <a:ea typeface="Calibri"/>
              <a:cs typeface="Calibri"/>
              <a:sym typeface="Calibri"/>
            </a:endParaRPr>
          </a:p>
        </p:txBody>
      </p:sp>
      <p:sp>
        <p:nvSpPr>
          <p:cNvPr id="564" name="Google Shape;564;p72"/>
          <p:cNvSpPr/>
          <p:nvPr/>
        </p:nvSpPr>
        <p:spPr>
          <a:xfrm>
            <a:off x="396835" y="7516375"/>
            <a:ext cx="1417500" cy="1773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Test Accuracy</a:t>
            </a:r>
            <a:endParaRPr sz="1100">
              <a:solidFill>
                <a:schemeClr val="dk1"/>
              </a:solidFill>
              <a:latin typeface="Calibri"/>
              <a:ea typeface="Calibri"/>
              <a:cs typeface="Calibri"/>
              <a:sym typeface="Calibri"/>
            </a:endParaRPr>
          </a:p>
        </p:txBody>
      </p:sp>
      <p:sp>
        <p:nvSpPr>
          <p:cNvPr id="565" name="Google Shape;565;p72"/>
          <p:cNvSpPr/>
          <p:nvPr/>
        </p:nvSpPr>
        <p:spPr>
          <a:xfrm>
            <a:off x="396835" y="7761525"/>
            <a:ext cx="68475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Performance on unseen test data.</a:t>
            </a:r>
            <a:endParaRPr sz="850">
              <a:solidFill>
                <a:schemeClr val="dk1"/>
              </a:solidFill>
              <a:latin typeface="Calibri"/>
              <a:ea typeface="Calibri"/>
              <a:cs typeface="Calibri"/>
              <a:sym typeface="Calibri"/>
            </a:endParaRPr>
          </a:p>
        </p:txBody>
      </p:sp>
      <p:sp>
        <p:nvSpPr>
          <p:cNvPr id="566" name="Google Shape;566;p72"/>
          <p:cNvSpPr/>
          <p:nvPr/>
        </p:nvSpPr>
        <p:spPr>
          <a:xfrm>
            <a:off x="7386042" y="7233006"/>
            <a:ext cx="6503700" cy="141600"/>
          </a:xfrm>
          <a:prstGeom prst="roundRect">
            <a:avLst>
              <a:gd name="adj" fmla="val 33620"/>
            </a:avLst>
          </a:prstGeom>
          <a:solidFill>
            <a:srgbClr val="E1C2C2">
              <a:alpha val="49800"/>
            </a:srgbClr>
          </a:solidFill>
          <a:ln w="9525" cap="flat" cmpd="sng">
            <a:solidFill>
              <a:srgbClr val="C7A8A8"/>
            </a:solidFill>
            <a:prstDash val="solid"/>
            <a:round/>
            <a:headEnd type="none" w="sm" len="sm"/>
            <a:tailEnd type="none" w="sm" len="sm"/>
          </a:ln>
          <a:effectLst>
            <a:outerShdw dist="10160" dir="2700000" algn="bl" rotWithShape="0">
              <a:srgbClr val="C7A8A8"/>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2"/>
          <p:cNvSpPr/>
          <p:nvPr/>
        </p:nvSpPr>
        <p:spPr>
          <a:xfrm>
            <a:off x="7386042" y="7233006"/>
            <a:ext cx="5723100" cy="141600"/>
          </a:xfrm>
          <a:prstGeom prst="roundRect">
            <a:avLst>
              <a:gd name="adj" fmla="val 33620"/>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2"/>
          <p:cNvSpPr/>
          <p:nvPr/>
        </p:nvSpPr>
        <p:spPr>
          <a:xfrm>
            <a:off x="13974604" y="7233006"/>
            <a:ext cx="258900" cy="141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88%</a:t>
            </a:r>
            <a:endParaRPr sz="1100">
              <a:solidFill>
                <a:schemeClr val="dk1"/>
              </a:solidFill>
              <a:latin typeface="Calibri"/>
              <a:ea typeface="Calibri"/>
              <a:cs typeface="Calibri"/>
              <a:sym typeface="Calibri"/>
            </a:endParaRPr>
          </a:p>
        </p:txBody>
      </p:sp>
      <p:sp>
        <p:nvSpPr>
          <p:cNvPr id="569" name="Google Shape;569;p72"/>
          <p:cNvSpPr/>
          <p:nvPr/>
        </p:nvSpPr>
        <p:spPr>
          <a:xfrm>
            <a:off x="7386042" y="7516375"/>
            <a:ext cx="1417500" cy="1773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Test AUC</a:t>
            </a:r>
            <a:endParaRPr sz="1100">
              <a:solidFill>
                <a:schemeClr val="dk1"/>
              </a:solidFill>
              <a:latin typeface="Calibri"/>
              <a:ea typeface="Calibri"/>
              <a:cs typeface="Calibri"/>
              <a:sym typeface="Calibri"/>
            </a:endParaRPr>
          </a:p>
        </p:txBody>
      </p:sp>
      <p:sp>
        <p:nvSpPr>
          <p:cNvPr id="570" name="Google Shape;570;p72"/>
          <p:cNvSpPr/>
          <p:nvPr/>
        </p:nvSpPr>
        <p:spPr>
          <a:xfrm>
            <a:off x="7386042" y="7761525"/>
            <a:ext cx="68475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AUC score on the test set.</a:t>
            </a:r>
            <a:endParaRPr sz="850">
              <a:solidFill>
                <a:schemeClr val="dk1"/>
              </a:solidFill>
              <a:latin typeface="Calibri"/>
              <a:ea typeface="Calibri"/>
              <a:cs typeface="Calibri"/>
              <a:sym typeface="Calibri"/>
            </a:endParaRPr>
          </a:p>
        </p:txBody>
      </p:sp>
      <p:sp>
        <p:nvSpPr>
          <p:cNvPr id="571" name="Google Shape;571;p72"/>
          <p:cNvSpPr/>
          <p:nvPr/>
        </p:nvSpPr>
        <p:spPr>
          <a:xfrm>
            <a:off x="396803" y="1032123"/>
            <a:ext cx="13275900" cy="25140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6F655D"/>
              </a:buClr>
              <a:buSzPts val="1050"/>
              <a:buFont typeface="Public Sans"/>
              <a:buNone/>
            </a:pPr>
            <a:r>
              <a:rPr lang="en-US" sz="1950">
                <a:solidFill>
                  <a:srgbClr val="6F655D"/>
                </a:solidFill>
                <a:latin typeface="Public Sans"/>
                <a:ea typeface="Public Sans"/>
                <a:cs typeface="Public Sans"/>
                <a:sym typeface="Public Sans"/>
              </a:rPr>
              <a:t>Stratified train-test split of the full dataset to ensure balanced label distribution.</a:t>
            </a:r>
            <a:endParaRPr sz="195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3"/>
          <p:cNvSpPr/>
          <p:nvPr/>
        </p:nvSpPr>
        <p:spPr>
          <a:xfrm>
            <a:off x="762127" y="577090"/>
            <a:ext cx="11895000" cy="696900"/>
          </a:xfrm>
          <a:prstGeom prst="rect">
            <a:avLst/>
          </a:prstGeom>
          <a:noFill/>
          <a:ln>
            <a:noFill/>
          </a:ln>
        </p:spPr>
        <p:txBody>
          <a:bodyPr spcFirstLastPara="1" wrap="square" lIns="0" tIns="0" rIns="0" bIns="0" anchor="t" anchorCtr="0">
            <a:noAutofit/>
          </a:bodyPr>
          <a:lstStyle/>
          <a:p>
            <a:pPr marL="0" marR="0" lvl="0" indent="0" algn="l" rtl="0">
              <a:lnSpc>
                <a:spcPct val="125882"/>
              </a:lnSpc>
              <a:spcBef>
                <a:spcPts val="0"/>
              </a:spcBef>
              <a:spcAft>
                <a:spcPts val="0"/>
              </a:spcAft>
              <a:buClr>
                <a:srgbClr val="4B6981"/>
              </a:buClr>
              <a:buSzPts val="4250"/>
              <a:buFont typeface="Playfair Display SemiBold"/>
              <a:buNone/>
            </a:pPr>
            <a:r>
              <a:rPr lang="en-US" sz="4250" b="1">
                <a:solidFill>
                  <a:srgbClr val="4B6981"/>
                </a:solidFill>
                <a:latin typeface="Playfair Display SemiBold"/>
                <a:ea typeface="Playfair Display SemiBold"/>
                <a:cs typeface="Playfair Display SemiBold"/>
                <a:sym typeface="Playfair Display SemiBold"/>
              </a:rPr>
              <a:t>Cross-Attention Model Architecture</a:t>
            </a:r>
            <a:endParaRPr sz="4250">
              <a:solidFill>
                <a:schemeClr val="dk1"/>
              </a:solidFill>
              <a:latin typeface="Calibri"/>
              <a:ea typeface="Calibri"/>
              <a:cs typeface="Calibri"/>
              <a:sym typeface="Calibri"/>
            </a:endParaRPr>
          </a:p>
        </p:txBody>
      </p:sp>
      <p:sp>
        <p:nvSpPr>
          <p:cNvPr id="578" name="Google Shape;578;p73"/>
          <p:cNvSpPr/>
          <p:nvPr/>
        </p:nvSpPr>
        <p:spPr>
          <a:xfrm>
            <a:off x="762119" y="1785818"/>
            <a:ext cx="13106100" cy="34830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A custom BERT-based model with cross-attention for enhanced contextual understanding between job descriptions and resumes.</a:t>
            </a:r>
            <a:endParaRPr sz="1700">
              <a:solidFill>
                <a:schemeClr val="dk1"/>
              </a:solidFill>
              <a:latin typeface="Calibri"/>
              <a:ea typeface="Calibri"/>
              <a:cs typeface="Calibri"/>
              <a:sym typeface="Calibri"/>
            </a:endParaRPr>
          </a:p>
        </p:txBody>
      </p:sp>
      <p:sp>
        <p:nvSpPr>
          <p:cNvPr id="579" name="Google Shape;579;p73"/>
          <p:cNvSpPr/>
          <p:nvPr/>
        </p:nvSpPr>
        <p:spPr>
          <a:xfrm>
            <a:off x="1864281" y="4088844"/>
            <a:ext cx="2721900" cy="340200"/>
          </a:xfrm>
          <a:prstGeom prst="rect">
            <a:avLst/>
          </a:prstGeom>
          <a:noFill/>
          <a:ln>
            <a:noFill/>
          </a:ln>
        </p:spPr>
        <p:txBody>
          <a:bodyPr spcFirstLastPara="1" wrap="square" lIns="0" tIns="0" rIns="0" bIns="0" anchor="t" anchorCtr="0">
            <a:noAutofit/>
          </a:bodyPr>
          <a:lstStyle/>
          <a:p>
            <a:pPr marL="0" marR="0" lvl="0" indent="0" algn="r" rtl="0">
              <a:lnSpc>
                <a:spcPct val="126190"/>
              </a:lnSpc>
              <a:spcBef>
                <a:spcPts val="0"/>
              </a:spcBef>
              <a:spcAft>
                <a:spcPts val="0"/>
              </a:spcAft>
              <a:buClr>
                <a:srgbClr val="6F655D"/>
              </a:buClr>
              <a:buSzPts val="2100"/>
              <a:buFont typeface="Playfair Display SemiBold"/>
              <a:buNone/>
            </a:pPr>
            <a:r>
              <a:rPr lang="en-US" sz="2100" b="1">
                <a:solidFill>
                  <a:srgbClr val="6F655D"/>
                </a:solidFill>
                <a:latin typeface="Playfair Display SemiBold"/>
                <a:ea typeface="Playfair Display SemiBold"/>
                <a:cs typeface="Playfair Display SemiBold"/>
                <a:sym typeface="Playfair Display SemiBold"/>
              </a:rPr>
              <a:t>Dual BERT Encoders</a:t>
            </a:r>
            <a:endParaRPr sz="2100">
              <a:solidFill>
                <a:schemeClr val="dk1"/>
              </a:solidFill>
              <a:latin typeface="Calibri"/>
              <a:ea typeface="Calibri"/>
              <a:cs typeface="Calibri"/>
              <a:sym typeface="Calibri"/>
            </a:endParaRPr>
          </a:p>
        </p:txBody>
      </p:sp>
      <p:sp>
        <p:nvSpPr>
          <p:cNvPr id="580" name="Google Shape;580;p73"/>
          <p:cNvSpPr/>
          <p:nvPr/>
        </p:nvSpPr>
        <p:spPr>
          <a:xfrm>
            <a:off x="762119" y="4559618"/>
            <a:ext cx="3824100" cy="696900"/>
          </a:xfrm>
          <a:prstGeom prst="rect">
            <a:avLst/>
          </a:prstGeom>
          <a:noFill/>
          <a:ln>
            <a:noFill/>
          </a:ln>
        </p:spPr>
        <p:txBody>
          <a:bodyPr spcFirstLastPara="1" wrap="square" lIns="0" tIns="0" rIns="0" bIns="0" anchor="t" anchorCtr="0">
            <a:noAutofit/>
          </a:bodyPr>
          <a:lstStyle/>
          <a:p>
            <a:pPr marL="0" marR="0" lvl="0" indent="0" algn="r" rtl="0">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Separate BERT encoders for Job Description (JD) and Resume.</a:t>
            </a:r>
            <a:endParaRPr sz="1700">
              <a:solidFill>
                <a:schemeClr val="dk1"/>
              </a:solidFill>
              <a:latin typeface="Calibri"/>
              <a:ea typeface="Calibri"/>
              <a:cs typeface="Calibri"/>
              <a:sym typeface="Calibri"/>
            </a:endParaRPr>
          </a:p>
        </p:txBody>
      </p:sp>
      <p:pic>
        <p:nvPicPr>
          <p:cNvPr id="581" name="Google Shape;581;p73" descr="preencoded.png"/>
          <p:cNvPicPr preferRelativeResize="0"/>
          <p:nvPr/>
        </p:nvPicPr>
        <p:blipFill rotWithShape="1">
          <a:blip r:embed="rId3">
            <a:alphaModFix/>
          </a:blip>
          <a:srcRect/>
          <a:stretch/>
        </p:blipFill>
        <p:spPr>
          <a:xfrm>
            <a:off x="5021580" y="2379107"/>
            <a:ext cx="4587120" cy="4587120"/>
          </a:xfrm>
          <a:prstGeom prst="rect">
            <a:avLst/>
          </a:prstGeom>
          <a:noFill/>
          <a:ln>
            <a:noFill/>
          </a:ln>
        </p:spPr>
      </p:pic>
      <p:pic>
        <p:nvPicPr>
          <p:cNvPr id="582" name="Google Shape;582;p73" descr="preencoded.png"/>
          <p:cNvPicPr preferRelativeResize="0"/>
          <p:nvPr/>
        </p:nvPicPr>
        <p:blipFill rotWithShape="1">
          <a:blip r:embed="rId4">
            <a:alphaModFix/>
          </a:blip>
          <a:srcRect/>
          <a:stretch/>
        </p:blipFill>
        <p:spPr>
          <a:xfrm>
            <a:off x="5570577" y="4233743"/>
            <a:ext cx="325756" cy="325756"/>
          </a:xfrm>
          <a:prstGeom prst="rect">
            <a:avLst/>
          </a:prstGeom>
          <a:noFill/>
          <a:ln>
            <a:noFill/>
          </a:ln>
        </p:spPr>
      </p:pic>
      <p:sp>
        <p:nvSpPr>
          <p:cNvPr id="583" name="Google Shape;583;p73"/>
          <p:cNvSpPr/>
          <p:nvPr/>
        </p:nvSpPr>
        <p:spPr>
          <a:xfrm>
            <a:off x="9935289" y="2773323"/>
            <a:ext cx="2765100" cy="34020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6F655D"/>
              </a:buClr>
              <a:buSzPts val="2100"/>
              <a:buFont typeface="Playfair Display SemiBold"/>
              <a:buNone/>
            </a:pPr>
            <a:r>
              <a:rPr lang="en-US" sz="2100" b="1">
                <a:solidFill>
                  <a:srgbClr val="6F655D"/>
                </a:solidFill>
                <a:latin typeface="Playfair Display SemiBold"/>
                <a:ea typeface="Playfair Display SemiBold"/>
                <a:cs typeface="Playfair Display SemiBold"/>
                <a:sym typeface="Playfair Display SemiBold"/>
              </a:rPr>
              <a:t>Cross-Attention Layer</a:t>
            </a:r>
            <a:endParaRPr sz="2100">
              <a:solidFill>
                <a:schemeClr val="dk1"/>
              </a:solidFill>
              <a:latin typeface="Calibri"/>
              <a:ea typeface="Calibri"/>
              <a:cs typeface="Calibri"/>
              <a:sym typeface="Calibri"/>
            </a:endParaRPr>
          </a:p>
        </p:txBody>
      </p:sp>
      <p:sp>
        <p:nvSpPr>
          <p:cNvPr id="584" name="Google Shape;584;p73"/>
          <p:cNvSpPr/>
          <p:nvPr/>
        </p:nvSpPr>
        <p:spPr>
          <a:xfrm>
            <a:off x="9935289" y="3244096"/>
            <a:ext cx="3933000" cy="104520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JD tokens attend to Resume tokens, capturing inter-document relationships.</a:t>
            </a:r>
            <a:endParaRPr sz="1700">
              <a:solidFill>
                <a:schemeClr val="dk1"/>
              </a:solidFill>
              <a:latin typeface="Calibri"/>
              <a:ea typeface="Calibri"/>
              <a:cs typeface="Calibri"/>
              <a:sym typeface="Calibri"/>
            </a:endParaRPr>
          </a:p>
        </p:txBody>
      </p:sp>
      <p:pic>
        <p:nvPicPr>
          <p:cNvPr id="585" name="Google Shape;585;p73" descr="preencoded.png"/>
          <p:cNvPicPr preferRelativeResize="0"/>
          <p:nvPr/>
        </p:nvPicPr>
        <p:blipFill rotWithShape="1">
          <a:blip r:embed="rId5">
            <a:alphaModFix/>
          </a:blip>
          <a:srcRect/>
          <a:stretch/>
        </p:blipFill>
        <p:spPr>
          <a:xfrm>
            <a:off x="5021580" y="2379107"/>
            <a:ext cx="4587120" cy="4587120"/>
          </a:xfrm>
          <a:prstGeom prst="rect">
            <a:avLst/>
          </a:prstGeom>
          <a:noFill/>
          <a:ln>
            <a:noFill/>
          </a:ln>
        </p:spPr>
      </p:pic>
      <p:pic>
        <p:nvPicPr>
          <p:cNvPr id="586" name="Google Shape;586;p73" descr="preencoded.png"/>
          <p:cNvPicPr preferRelativeResize="0"/>
          <p:nvPr/>
        </p:nvPicPr>
        <p:blipFill rotWithShape="1">
          <a:blip r:embed="rId6">
            <a:alphaModFix/>
          </a:blip>
          <a:srcRect/>
          <a:stretch/>
        </p:blipFill>
        <p:spPr>
          <a:xfrm>
            <a:off x="8182094" y="3278029"/>
            <a:ext cx="325756" cy="325756"/>
          </a:xfrm>
          <a:prstGeom prst="rect">
            <a:avLst/>
          </a:prstGeom>
          <a:noFill/>
          <a:ln>
            <a:noFill/>
          </a:ln>
        </p:spPr>
      </p:pic>
      <p:sp>
        <p:nvSpPr>
          <p:cNvPr id="587" name="Google Shape;587;p73"/>
          <p:cNvSpPr/>
          <p:nvPr/>
        </p:nvSpPr>
        <p:spPr>
          <a:xfrm>
            <a:off x="9935289" y="5404366"/>
            <a:ext cx="2721900" cy="34020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6F655D"/>
              </a:buClr>
              <a:buSzPts val="2100"/>
              <a:buFont typeface="Playfair Display SemiBold"/>
              <a:buNone/>
            </a:pPr>
            <a:r>
              <a:rPr lang="en-US" sz="2100" b="1">
                <a:solidFill>
                  <a:srgbClr val="6F655D"/>
                </a:solidFill>
                <a:latin typeface="Playfair Display SemiBold"/>
                <a:ea typeface="Playfair Display SemiBold"/>
                <a:cs typeface="Playfair Display SemiBold"/>
                <a:sym typeface="Playfair Display SemiBold"/>
              </a:rPr>
              <a:t>Classification Head</a:t>
            </a:r>
            <a:endParaRPr sz="2100">
              <a:solidFill>
                <a:schemeClr val="dk1"/>
              </a:solidFill>
              <a:latin typeface="Calibri"/>
              <a:ea typeface="Calibri"/>
              <a:cs typeface="Calibri"/>
              <a:sym typeface="Calibri"/>
            </a:endParaRPr>
          </a:p>
        </p:txBody>
      </p:sp>
      <p:sp>
        <p:nvSpPr>
          <p:cNvPr id="588" name="Google Shape;588;p73"/>
          <p:cNvSpPr/>
          <p:nvPr/>
        </p:nvSpPr>
        <p:spPr>
          <a:xfrm>
            <a:off x="9935289" y="5875139"/>
            <a:ext cx="3933000" cy="69690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A sequential linear layer for final label prediction.</a:t>
            </a:r>
            <a:endParaRPr sz="1700">
              <a:solidFill>
                <a:schemeClr val="dk1"/>
              </a:solidFill>
              <a:latin typeface="Calibri"/>
              <a:ea typeface="Calibri"/>
              <a:cs typeface="Calibri"/>
              <a:sym typeface="Calibri"/>
            </a:endParaRPr>
          </a:p>
        </p:txBody>
      </p:sp>
      <p:pic>
        <p:nvPicPr>
          <p:cNvPr id="589" name="Google Shape;589;p73" descr="preencoded.png"/>
          <p:cNvPicPr preferRelativeResize="0"/>
          <p:nvPr/>
        </p:nvPicPr>
        <p:blipFill rotWithShape="1">
          <a:blip r:embed="rId7">
            <a:alphaModFix/>
          </a:blip>
          <a:srcRect/>
          <a:stretch/>
        </p:blipFill>
        <p:spPr>
          <a:xfrm>
            <a:off x="5021580" y="2379107"/>
            <a:ext cx="4587120" cy="4587120"/>
          </a:xfrm>
          <a:prstGeom prst="rect">
            <a:avLst/>
          </a:prstGeom>
          <a:noFill/>
          <a:ln>
            <a:noFill/>
          </a:ln>
        </p:spPr>
      </p:pic>
      <p:pic>
        <p:nvPicPr>
          <p:cNvPr id="590" name="Google Shape;590;p73" descr="preencoded.png"/>
          <p:cNvPicPr preferRelativeResize="0"/>
          <p:nvPr/>
        </p:nvPicPr>
        <p:blipFill rotWithShape="1">
          <a:blip r:embed="rId8">
            <a:alphaModFix/>
          </a:blip>
          <a:srcRect/>
          <a:stretch/>
        </p:blipFill>
        <p:spPr>
          <a:xfrm>
            <a:off x="7703939" y="6017419"/>
            <a:ext cx="325756" cy="325756"/>
          </a:xfrm>
          <a:prstGeom prst="rect">
            <a:avLst/>
          </a:prstGeom>
          <a:noFill/>
          <a:ln>
            <a:noFill/>
          </a:ln>
        </p:spPr>
      </p:pic>
      <p:sp>
        <p:nvSpPr>
          <p:cNvPr id="591" name="Google Shape;591;p73"/>
          <p:cNvSpPr/>
          <p:nvPr/>
        </p:nvSpPr>
        <p:spPr>
          <a:xfrm>
            <a:off x="762119" y="7211139"/>
            <a:ext cx="13106100" cy="34830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This model achieved a test accuracy of </a:t>
            </a:r>
            <a:r>
              <a:rPr lang="en-US" sz="1700">
                <a:solidFill>
                  <a:srgbClr val="BE49DF"/>
                </a:solidFill>
                <a:latin typeface="Public Sans"/>
                <a:ea typeface="Public Sans"/>
                <a:cs typeface="Public Sans"/>
                <a:sym typeface="Public Sans"/>
              </a:rPr>
              <a:t>73.67%</a:t>
            </a:r>
            <a:r>
              <a:rPr lang="en-US" sz="1700">
                <a:solidFill>
                  <a:srgbClr val="6F655D"/>
                </a:solidFill>
                <a:latin typeface="Public Sans"/>
                <a:ea typeface="Public Sans"/>
                <a:cs typeface="Public Sans"/>
                <a:sym typeface="Public Sans"/>
              </a:rPr>
              <a:t> and an AUC of </a:t>
            </a:r>
            <a:r>
              <a:rPr lang="en-US" sz="1700">
                <a:solidFill>
                  <a:srgbClr val="BE49DF"/>
                </a:solidFill>
                <a:latin typeface="Public Sans"/>
                <a:ea typeface="Public Sans"/>
                <a:cs typeface="Public Sans"/>
                <a:sym typeface="Public Sans"/>
              </a:rPr>
              <a:t>87.7%</a:t>
            </a:r>
            <a:r>
              <a:rPr lang="en-US" sz="1700">
                <a:solidFill>
                  <a:srgbClr val="6F655D"/>
                </a:solidFill>
                <a:latin typeface="Public Sans"/>
                <a:ea typeface="Public Sans"/>
                <a:cs typeface="Public Sans"/>
                <a:sym typeface="Public Sans"/>
              </a:rPr>
              <a:t>, demonstrating robust performance.</a:t>
            </a:r>
            <a:endParaRPr sz="17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4"/>
          <p:cNvSpPr/>
          <p:nvPr/>
        </p:nvSpPr>
        <p:spPr>
          <a:xfrm>
            <a:off x="3742849" y="505897"/>
            <a:ext cx="7144500" cy="5748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9D84B7"/>
              </a:buClr>
              <a:buSzPts val="3600"/>
              <a:buFont typeface="Inter"/>
              <a:buNone/>
            </a:pPr>
            <a:r>
              <a:rPr lang="en-US" sz="3600" b="1">
                <a:solidFill>
                  <a:srgbClr val="9D84B7"/>
                </a:solidFill>
                <a:latin typeface="Inter"/>
                <a:ea typeface="Inter"/>
                <a:cs typeface="Inter"/>
                <a:sym typeface="Inter"/>
              </a:rPr>
              <a:t>CONCLUSION</a:t>
            </a:r>
            <a:endParaRPr sz="3600" b="0" i="0" u="none" strike="noStrike" cap="none">
              <a:solidFill>
                <a:schemeClr val="dk1"/>
              </a:solidFill>
              <a:latin typeface="Calibri"/>
              <a:ea typeface="Calibri"/>
              <a:cs typeface="Calibri"/>
              <a:sym typeface="Calibri"/>
            </a:endParaRPr>
          </a:p>
        </p:txBody>
      </p:sp>
      <p:sp>
        <p:nvSpPr>
          <p:cNvPr id="598" name="Google Shape;598;p74"/>
          <p:cNvSpPr/>
          <p:nvPr/>
        </p:nvSpPr>
        <p:spPr>
          <a:xfrm>
            <a:off x="643890" y="1448633"/>
            <a:ext cx="13342500" cy="588600"/>
          </a:xfrm>
          <a:prstGeom prst="rect">
            <a:avLst/>
          </a:prstGeom>
          <a:noFill/>
          <a:ln>
            <a:noFill/>
          </a:ln>
        </p:spPr>
        <p:txBody>
          <a:bodyPr spcFirstLastPara="1" wrap="square" lIns="0" tIns="0" rIns="0" bIns="0" anchor="t" anchorCtr="0">
            <a:noAutofit/>
          </a:bodyPr>
          <a:lstStyle/>
          <a:p>
            <a:pPr marL="0" marR="0" lvl="0" indent="0" algn="ctr" rtl="0">
              <a:lnSpc>
                <a:spcPct val="164285"/>
              </a:lnSpc>
              <a:spcBef>
                <a:spcPts val="0"/>
              </a:spcBef>
              <a:spcAft>
                <a:spcPts val="0"/>
              </a:spcAft>
              <a:buClr>
                <a:srgbClr val="272525"/>
              </a:buClr>
              <a:buSzPts val="1400"/>
              <a:buFont typeface="Inter"/>
              <a:buNone/>
            </a:pPr>
            <a:r>
              <a:rPr lang="en-US" sz="1400" b="0" i="0" u="none" strike="noStrike" cap="none">
                <a:solidFill>
                  <a:srgbClr val="272525"/>
                </a:solidFill>
                <a:latin typeface="Inter"/>
                <a:ea typeface="Inter"/>
                <a:cs typeface="Inter"/>
                <a:sym typeface="Inter"/>
              </a:rPr>
              <a:t>We analyzed classical machine learning and advanced deep learning for resume-job description matching, evaluating their strengths in understanding semantic relationships.</a:t>
            </a:r>
            <a:endParaRPr sz="1400" b="0" i="0" u="none" strike="noStrike" cap="none">
              <a:solidFill>
                <a:schemeClr val="dk1"/>
              </a:solidFill>
              <a:latin typeface="Calibri"/>
              <a:ea typeface="Calibri"/>
              <a:cs typeface="Calibri"/>
              <a:sym typeface="Calibri"/>
            </a:endParaRPr>
          </a:p>
        </p:txBody>
      </p:sp>
      <p:sp>
        <p:nvSpPr>
          <p:cNvPr id="599" name="Google Shape;599;p74"/>
          <p:cNvSpPr/>
          <p:nvPr/>
        </p:nvSpPr>
        <p:spPr>
          <a:xfrm>
            <a:off x="643890" y="2244209"/>
            <a:ext cx="6579300" cy="4052700"/>
          </a:xfrm>
          <a:prstGeom prst="roundRect">
            <a:avLst>
              <a:gd name="adj" fmla="val 1907"/>
            </a:avLst>
          </a:prstGeom>
          <a:solidFill>
            <a:srgbClr val="DADBF1"/>
          </a:solidFill>
          <a:ln w="9525" cap="flat" cmpd="sng">
            <a:solidFill>
              <a:srgbClr val="F0E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4"/>
          <p:cNvSpPr/>
          <p:nvPr/>
        </p:nvSpPr>
        <p:spPr>
          <a:xfrm>
            <a:off x="835462" y="2435781"/>
            <a:ext cx="552000" cy="552000"/>
          </a:xfrm>
          <a:prstGeom prst="roundRect">
            <a:avLst>
              <a:gd name="adj" fmla="val 16567913"/>
            </a:avLst>
          </a:prstGeom>
          <a:solidFill>
            <a:srgbClr val="F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1" name="Google Shape;601;p74" descr="preencoded.png"/>
          <p:cNvPicPr preferRelativeResize="0"/>
          <p:nvPr/>
        </p:nvPicPr>
        <p:blipFill rotWithShape="1">
          <a:blip r:embed="rId3">
            <a:alphaModFix/>
          </a:blip>
          <a:srcRect/>
          <a:stretch/>
        </p:blipFill>
        <p:spPr>
          <a:xfrm>
            <a:off x="987147" y="2587466"/>
            <a:ext cx="248363" cy="248363"/>
          </a:xfrm>
          <a:prstGeom prst="rect">
            <a:avLst/>
          </a:prstGeom>
          <a:noFill/>
          <a:ln>
            <a:noFill/>
          </a:ln>
        </p:spPr>
      </p:pic>
      <p:sp>
        <p:nvSpPr>
          <p:cNvPr id="602" name="Google Shape;602;p74"/>
          <p:cNvSpPr/>
          <p:nvPr/>
        </p:nvSpPr>
        <p:spPr>
          <a:xfrm>
            <a:off x="1504233" y="2502816"/>
            <a:ext cx="3681000" cy="45990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272525"/>
              </a:buClr>
              <a:buSzPts val="2850"/>
              <a:buFont typeface="Inter"/>
              <a:buNone/>
            </a:pPr>
            <a:r>
              <a:rPr lang="en-US" sz="2850" b="1" i="0" u="none" strike="noStrike" cap="none">
                <a:solidFill>
                  <a:srgbClr val="272525"/>
                </a:solidFill>
                <a:latin typeface="Inter"/>
                <a:ea typeface="Inter"/>
                <a:cs typeface="Inter"/>
                <a:sym typeface="Inter"/>
              </a:rPr>
              <a:t>Classical ML Models</a:t>
            </a:r>
            <a:endParaRPr sz="2850" b="0" i="0" u="none" strike="noStrike" cap="none">
              <a:solidFill>
                <a:schemeClr val="dk1"/>
              </a:solidFill>
              <a:latin typeface="Calibri"/>
              <a:ea typeface="Calibri"/>
              <a:cs typeface="Calibri"/>
              <a:sym typeface="Calibri"/>
            </a:endParaRPr>
          </a:p>
        </p:txBody>
      </p:sp>
      <p:sp>
        <p:nvSpPr>
          <p:cNvPr id="603" name="Google Shape;603;p74"/>
          <p:cNvSpPr/>
          <p:nvPr/>
        </p:nvSpPr>
        <p:spPr>
          <a:xfrm>
            <a:off x="835450" y="3333204"/>
            <a:ext cx="6196200" cy="819300"/>
          </a:xfrm>
          <a:prstGeom prst="rect">
            <a:avLst/>
          </a:prstGeom>
          <a:noFill/>
          <a:ln>
            <a:noFill/>
          </a:ln>
        </p:spPr>
        <p:txBody>
          <a:bodyPr spcFirstLastPara="1" wrap="square" lIns="0" tIns="0" rIns="0" bIns="0" anchor="t" anchorCtr="0">
            <a:noAutofit/>
          </a:bodyPr>
          <a:lstStyle/>
          <a:p>
            <a:pPr marL="0" marR="0" lvl="0" indent="0" algn="l" rtl="0">
              <a:lnSpc>
                <a:spcPct val="164285"/>
              </a:lnSpc>
              <a:spcBef>
                <a:spcPts val="0"/>
              </a:spcBef>
              <a:spcAft>
                <a:spcPts val="0"/>
              </a:spcAft>
              <a:buClr>
                <a:srgbClr val="272525"/>
              </a:buClr>
              <a:buSzPts val="1400"/>
              <a:buFont typeface="Inter"/>
              <a:buNone/>
            </a:pPr>
            <a:r>
              <a:rPr lang="en-US" sz="1400" b="0" i="0" u="none" strike="noStrike" cap="none">
                <a:solidFill>
                  <a:srgbClr val="272525"/>
                </a:solidFill>
                <a:latin typeface="Inter"/>
                <a:ea typeface="Inter"/>
                <a:cs typeface="Inter"/>
                <a:sym typeface="Inter"/>
              </a:rPr>
              <a:t>Using TF-IDF, skill counts, and cosine similarity, we trained Logistic Regression, SVM, and XGBoost.</a:t>
            </a:r>
            <a:endParaRPr sz="1400" b="0" i="0" u="none" strike="noStrike" cap="none">
              <a:solidFill>
                <a:schemeClr val="dk1"/>
              </a:solidFill>
              <a:latin typeface="Calibri"/>
              <a:ea typeface="Calibri"/>
              <a:cs typeface="Calibri"/>
              <a:sym typeface="Calibri"/>
            </a:endParaRPr>
          </a:p>
        </p:txBody>
      </p:sp>
      <p:sp>
        <p:nvSpPr>
          <p:cNvPr id="604" name="Google Shape;604;p74"/>
          <p:cNvSpPr/>
          <p:nvPr/>
        </p:nvSpPr>
        <p:spPr>
          <a:xfrm>
            <a:off x="835450" y="4157471"/>
            <a:ext cx="6196200" cy="4095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Best Performer:</a:t>
            </a:r>
            <a:r>
              <a:rPr lang="en-US" sz="1400" b="0" i="0" u="none" strike="noStrike" cap="none">
                <a:solidFill>
                  <a:srgbClr val="272525"/>
                </a:solidFill>
                <a:latin typeface="Inter"/>
                <a:ea typeface="Inter"/>
                <a:cs typeface="Inter"/>
                <a:sym typeface="Inter"/>
              </a:rPr>
              <a:t> XGBoost (Test AUC: 0.8754) after tuning.</a:t>
            </a:r>
            <a:endParaRPr sz="1400" b="0" i="0" u="none" strike="noStrike" cap="none">
              <a:solidFill>
                <a:schemeClr val="dk1"/>
              </a:solidFill>
              <a:latin typeface="Calibri"/>
              <a:ea typeface="Calibri"/>
              <a:cs typeface="Calibri"/>
              <a:sym typeface="Calibri"/>
            </a:endParaRPr>
          </a:p>
        </p:txBody>
      </p:sp>
      <p:sp>
        <p:nvSpPr>
          <p:cNvPr id="605" name="Google Shape;605;p74"/>
          <p:cNvSpPr/>
          <p:nvPr/>
        </p:nvSpPr>
        <p:spPr>
          <a:xfrm>
            <a:off x="835450" y="4656589"/>
            <a:ext cx="6196200" cy="4095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Pros:</a:t>
            </a:r>
            <a:r>
              <a:rPr lang="en-US" sz="1400" b="0" i="0" u="none" strike="noStrike" cap="none">
                <a:solidFill>
                  <a:srgbClr val="272525"/>
                </a:solidFill>
                <a:latin typeface="Inter"/>
                <a:ea typeface="Inter"/>
                <a:cs typeface="Inter"/>
                <a:sym typeface="Inter"/>
              </a:rPr>
              <a:t> Interpretability, fast training, reliable generalization.</a:t>
            </a:r>
            <a:endParaRPr sz="1400" b="0" i="0" u="none" strike="noStrike" cap="none">
              <a:solidFill>
                <a:schemeClr val="dk1"/>
              </a:solidFill>
              <a:latin typeface="Calibri"/>
              <a:ea typeface="Calibri"/>
              <a:cs typeface="Calibri"/>
              <a:sym typeface="Calibri"/>
            </a:endParaRPr>
          </a:p>
        </p:txBody>
      </p:sp>
      <p:sp>
        <p:nvSpPr>
          <p:cNvPr id="606" name="Google Shape;606;p74"/>
          <p:cNvSpPr/>
          <p:nvPr/>
        </p:nvSpPr>
        <p:spPr>
          <a:xfrm>
            <a:off x="835450" y="5155709"/>
            <a:ext cx="6196200" cy="4095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Cons:</a:t>
            </a:r>
            <a:r>
              <a:rPr lang="en-US" sz="1400" b="0" i="0" u="none" strike="noStrike" cap="none">
                <a:solidFill>
                  <a:srgbClr val="272525"/>
                </a:solidFill>
                <a:latin typeface="Inter"/>
                <a:ea typeface="Inter"/>
                <a:cs typeface="Inter"/>
                <a:sym typeface="Inter"/>
              </a:rPr>
              <a:t> Limited for noisy, real-world text without deeper context.</a:t>
            </a:r>
            <a:endParaRPr sz="1400" b="0" i="0" u="none" strike="noStrike" cap="none">
              <a:solidFill>
                <a:schemeClr val="dk1"/>
              </a:solidFill>
              <a:latin typeface="Calibri"/>
              <a:ea typeface="Calibri"/>
              <a:cs typeface="Calibri"/>
              <a:sym typeface="Calibri"/>
            </a:endParaRPr>
          </a:p>
        </p:txBody>
      </p:sp>
      <p:sp>
        <p:nvSpPr>
          <p:cNvPr id="607" name="Google Shape;607;p74"/>
          <p:cNvSpPr/>
          <p:nvPr/>
        </p:nvSpPr>
        <p:spPr>
          <a:xfrm>
            <a:off x="7407116" y="2244209"/>
            <a:ext cx="6579300" cy="4052700"/>
          </a:xfrm>
          <a:prstGeom prst="roundRect">
            <a:avLst>
              <a:gd name="adj" fmla="val 1907"/>
            </a:avLst>
          </a:prstGeom>
          <a:solidFill>
            <a:srgbClr val="DADBF1"/>
          </a:solidFill>
          <a:ln w="9525" cap="flat" cmpd="sng">
            <a:solidFill>
              <a:srgbClr val="E8F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4"/>
          <p:cNvSpPr/>
          <p:nvPr/>
        </p:nvSpPr>
        <p:spPr>
          <a:xfrm>
            <a:off x="7598688" y="2435781"/>
            <a:ext cx="552000" cy="552000"/>
          </a:xfrm>
          <a:prstGeom prst="roundRect">
            <a:avLst>
              <a:gd name="adj" fmla="val 16567913"/>
            </a:avLst>
          </a:prstGeom>
          <a:solidFill>
            <a:srgbClr val="E8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9" name="Google Shape;609;p74" descr="preencoded.png"/>
          <p:cNvPicPr preferRelativeResize="0"/>
          <p:nvPr/>
        </p:nvPicPr>
        <p:blipFill rotWithShape="1">
          <a:blip r:embed="rId4">
            <a:alphaModFix/>
          </a:blip>
          <a:srcRect/>
          <a:stretch/>
        </p:blipFill>
        <p:spPr>
          <a:xfrm>
            <a:off x="7750373" y="2587466"/>
            <a:ext cx="248363" cy="248363"/>
          </a:xfrm>
          <a:prstGeom prst="rect">
            <a:avLst/>
          </a:prstGeom>
          <a:noFill/>
          <a:ln>
            <a:noFill/>
          </a:ln>
        </p:spPr>
      </p:pic>
      <p:sp>
        <p:nvSpPr>
          <p:cNvPr id="610" name="Google Shape;610;p74"/>
          <p:cNvSpPr/>
          <p:nvPr/>
        </p:nvSpPr>
        <p:spPr>
          <a:xfrm>
            <a:off x="8267459" y="2447085"/>
            <a:ext cx="3706500" cy="45990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272525"/>
              </a:buClr>
              <a:buSzPts val="2850"/>
              <a:buFont typeface="Inter"/>
              <a:buNone/>
            </a:pPr>
            <a:r>
              <a:rPr lang="en-US" sz="2850" b="1" i="0" u="none" strike="noStrike" cap="none">
                <a:solidFill>
                  <a:srgbClr val="272525"/>
                </a:solidFill>
                <a:latin typeface="Inter"/>
                <a:ea typeface="Inter"/>
                <a:cs typeface="Inter"/>
                <a:sym typeface="Inter"/>
              </a:rPr>
              <a:t>Advanced AI Models</a:t>
            </a:r>
            <a:endParaRPr sz="2850" b="0" i="0" u="none" strike="noStrike" cap="none">
              <a:solidFill>
                <a:schemeClr val="dk1"/>
              </a:solidFill>
              <a:latin typeface="Calibri"/>
              <a:ea typeface="Calibri"/>
              <a:cs typeface="Calibri"/>
              <a:sym typeface="Calibri"/>
            </a:endParaRPr>
          </a:p>
        </p:txBody>
      </p:sp>
      <p:sp>
        <p:nvSpPr>
          <p:cNvPr id="611" name="Google Shape;611;p74"/>
          <p:cNvSpPr/>
          <p:nvPr/>
        </p:nvSpPr>
        <p:spPr>
          <a:xfrm>
            <a:off x="7598700" y="3314625"/>
            <a:ext cx="6196200" cy="690000"/>
          </a:xfrm>
          <a:prstGeom prst="rect">
            <a:avLst/>
          </a:prstGeom>
          <a:noFill/>
          <a:ln>
            <a:noFill/>
          </a:ln>
        </p:spPr>
        <p:txBody>
          <a:bodyPr spcFirstLastPara="1" wrap="square" lIns="0" tIns="0" rIns="0" bIns="0" anchor="t" anchorCtr="0">
            <a:noAutofit/>
          </a:bodyPr>
          <a:lstStyle/>
          <a:p>
            <a:pPr marL="0" marR="0" lvl="0" indent="0" algn="l" rtl="0">
              <a:lnSpc>
                <a:spcPct val="164285"/>
              </a:lnSpc>
              <a:spcBef>
                <a:spcPts val="0"/>
              </a:spcBef>
              <a:spcAft>
                <a:spcPts val="0"/>
              </a:spcAft>
              <a:buClr>
                <a:srgbClr val="272525"/>
              </a:buClr>
              <a:buSzPts val="1400"/>
              <a:buFont typeface="Inter"/>
              <a:buNone/>
            </a:pPr>
            <a:r>
              <a:rPr lang="en-US" sz="1400" b="0" i="0" u="none" strike="noStrike" cap="none">
                <a:solidFill>
                  <a:srgbClr val="272525"/>
                </a:solidFill>
                <a:latin typeface="Inter"/>
                <a:ea typeface="Inter"/>
                <a:cs typeface="Inter"/>
                <a:sym typeface="Inter"/>
              </a:rPr>
              <a:t>We used tokenized input for DistilBERT and a custom Cross-Attention Dual-Encoder Model.</a:t>
            </a:r>
            <a:endParaRPr sz="1400" b="0" i="0" u="none" strike="noStrike" cap="none">
              <a:solidFill>
                <a:schemeClr val="dk1"/>
              </a:solidFill>
              <a:latin typeface="Calibri"/>
              <a:ea typeface="Calibri"/>
              <a:cs typeface="Calibri"/>
              <a:sym typeface="Calibri"/>
            </a:endParaRPr>
          </a:p>
        </p:txBody>
      </p:sp>
      <p:sp>
        <p:nvSpPr>
          <p:cNvPr id="612" name="Google Shape;612;p74"/>
          <p:cNvSpPr/>
          <p:nvPr/>
        </p:nvSpPr>
        <p:spPr>
          <a:xfrm>
            <a:off x="7598700" y="4134117"/>
            <a:ext cx="6196200" cy="3450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DistilBERT:</a:t>
            </a:r>
            <a:r>
              <a:rPr lang="en-US" sz="1400" b="0" i="0" u="none" strike="noStrike" cap="none">
                <a:solidFill>
                  <a:srgbClr val="272525"/>
                </a:solidFill>
                <a:latin typeface="Inter"/>
                <a:ea typeface="Inter"/>
                <a:cs typeface="Inter"/>
                <a:sym typeface="Inter"/>
              </a:rPr>
              <a:t> Val: 89% AUC; Test: 88% AUC.</a:t>
            </a:r>
            <a:endParaRPr sz="1400" b="0" i="0" u="none" strike="noStrike" cap="none">
              <a:solidFill>
                <a:schemeClr val="dk1"/>
              </a:solidFill>
              <a:latin typeface="Calibri"/>
              <a:ea typeface="Calibri"/>
              <a:cs typeface="Calibri"/>
              <a:sym typeface="Calibri"/>
            </a:endParaRPr>
          </a:p>
        </p:txBody>
      </p:sp>
      <p:sp>
        <p:nvSpPr>
          <p:cNvPr id="613" name="Google Shape;613;p74"/>
          <p:cNvSpPr/>
          <p:nvPr/>
        </p:nvSpPr>
        <p:spPr>
          <a:xfrm>
            <a:off x="7598700" y="4554541"/>
            <a:ext cx="6196200" cy="3450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Cross-Attention Dual-Encoder:</a:t>
            </a:r>
            <a:r>
              <a:rPr lang="en-US" sz="1400" b="0" i="0" u="none" strike="noStrike" cap="none">
                <a:solidFill>
                  <a:srgbClr val="272525"/>
                </a:solidFill>
                <a:latin typeface="Inter"/>
                <a:ea typeface="Inter"/>
                <a:cs typeface="Inter"/>
                <a:sym typeface="Inter"/>
              </a:rPr>
              <a:t> Test: 87.7% AUC.</a:t>
            </a:r>
            <a:endParaRPr sz="1400" b="0" i="0" u="none" strike="noStrike" cap="none">
              <a:solidFill>
                <a:schemeClr val="dk1"/>
              </a:solidFill>
              <a:latin typeface="Calibri"/>
              <a:ea typeface="Calibri"/>
              <a:cs typeface="Calibri"/>
              <a:sym typeface="Calibri"/>
            </a:endParaRPr>
          </a:p>
        </p:txBody>
      </p:sp>
      <p:sp>
        <p:nvSpPr>
          <p:cNvPr id="614" name="Google Shape;614;p74"/>
          <p:cNvSpPr/>
          <p:nvPr/>
        </p:nvSpPr>
        <p:spPr>
          <a:xfrm>
            <a:off x="7598700" y="4974967"/>
            <a:ext cx="6196200" cy="6900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Pros:</a:t>
            </a:r>
            <a:r>
              <a:rPr lang="en-US" sz="1400" b="0" i="0" u="none" strike="noStrike" cap="none">
                <a:solidFill>
                  <a:srgbClr val="272525"/>
                </a:solidFill>
                <a:latin typeface="Inter"/>
                <a:ea typeface="Inter"/>
                <a:cs typeface="Inter"/>
                <a:sym typeface="Inter"/>
              </a:rPr>
              <a:t> Captures nuanced context, handles complex semantics, robust on noisy data.</a:t>
            </a:r>
            <a:endParaRPr sz="1400" b="0" i="0" u="none" strike="noStrike" cap="none">
              <a:solidFill>
                <a:schemeClr val="dk1"/>
              </a:solidFill>
              <a:latin typeface="Calibri"/>
              <a:ea typeface="Calibri"/>
              <a:cs typeface="Calibri"/>
              <a:sym typeface="Calibri"/>
            </a:endParaRPr>
          </a:p>
        </p:txBody>
      </p:sp>
      <p:sp>
        <p:nvSpPr>
          <p:cNvPr id="615" name="Google Shape;615;p74"/>
          <p:cNvSpPr/>
          <p:nvPr/>
        </p:nvSpPr>
        <p:spPr>
          <a:xfrm>
            <a:off x="7598700" y="5740439"/>
            <a:ext cx="6196200" cy="3450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Cons:</a:t>
            </a:r>
            <a:r>
              <a:rPr lang="en-US" sz="1400" b="0" i="0" u="none" strike="noStrike" cap="none">
                <a:solidFill>
                  <a:srgbClr val="272525"/>
                </a:solidFill>
                <a:latin typeface="Inter"/>
                <a:ea typeface="Inter"/>
                <a:cs typeface="Inter"/>
                <a:sym typeface="Inter"/>
              </a:rPr>
              <a:t> High computational demands, requires meticulous tuning.</a:t>
            </a:r>
            <a:endParaRPr sz="1400" b="0" i="0" u="none" strike="noStrike" cap="none">
              <a:solidFill>
                <a:schemeClr val="dk1"/>
              </a:solidFill>
              <a:latin typeface="Calibri"/>
              <a:ea typeface="Calibri"/>
              <a:cs typeface="Calibri"/>
              <a:sym typeface="Calibri"/>
            </a:endParaRPr>
          </a:p>
        </p:txBody>
      </p:sp>
      <p:sp>
        <p:nvSpPr>
          <p:cNvPr id="616" name="Google Shape;616;p74"/>
          <p:cNvSpPr/>
          <p:nvPr/>
        </p:nvSpPr>
        <p:spPr>
          <a:xfrm>
            <a:off x="643890" y="6503908"/>
            <a:ext cx="13342500" cy="1223400"/>
          </a:xfrm>
          <a:prstGeom prst="roundRect">
            <a:avLst>
              <a:gd name="adj" fmla="val 6317"/>
            </a:avLst>
          </a:prstGeom>
          <a:solidFill>
            <a:srgbClr val="FF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7" name="Google Shape;617;p74" descr="preencoded.png"/>
          <p:cNvPicPr preferRelativeResize="0"/>
          <p:nvPr/>
        </p:nvPicPr>
        <p:blipFill rotWithShape="1">
          <a:blip r:embed="rId5">
            <a:alphaModFix/>
          </a:blip>
          <a:srcRect/>
          <a:stretch/>
        </p:blipFill>
        <p:spPr>
          <a:xfrm>
            <a:off x="827842" y="6799302"/>
            <a:ext cx="287417" cy="229910"/>
          </a:xfrm>
          <a:prstGeom prst="rect">
            <a:avLst/>
          </a:prstGeom>
          <a:noFill/>
          <a:ln>
            <a:noFill/>
          </a:ln>
        </p:spPr>
      </p:pic>
      <p:sp>
        <p:nvSpPr>
          <p:cNvPr id="618" name="Google Shape;618;p74"/>
          <p:cNvSpPr/>
          <p:nvPr/>
        </p:nvSpPr>
        <p:spPr>
          <a:xfrm>
            <a:off x="1299210" y="6733818"/>
            <a:ext cx="12503400" cy="735900"/>
          </a:xfrm>
          <a:prstGeom prst="rect">
            <a:avLst/>
          </a:prstGeom>
          <a:noFill/>
          <a:ln>
            <a:noFill/>
          </a:ln>
        </p:spPr>
        <p:txBody>
          <a:bodyPr spcFirstLastPara="1" wrap="square" lIns="0" tIns="0" rIns="0" bIns="0" anchor="t" anchorCtr="0">
            <a:noAutofit/>
          </a:bodyPr>
          <a:lstStyle/>
          <a:p>
            <a:pPr marL="0" marR="0" lvl="0" indent="0" algn="ctr" rtl="0">
              <a:lnSpc>
                <a:spcPct val="158333"/>
              </a:lnSpc>
              <a:spcBef>
                <a:spcPts val="0"/>
              </a:spcBef>
              <a:spcAft>
                <a:spcPts val="0"/>
              </a:spcAft>
              <a:buClr>
                <a:srgbClr val="000000"/>
              </a:buClr>
              <a:buSzPts val="1800"/>
              <a:buFont typeface="Inter"/>
              <a:buNone/>
            </a:pPr>
            <a:r>
              <a:rPr lang="en-US" sz="1800" b="1" i="0" u="none" strike="noStrike" cap="none">
                <a:solidFill>
                  <a:srgbClr val="000000"/>
                </a:solidFill>
                <a:latin typeface="Inter"/>
                <a:ea typeface="Inter"/>
                <a:cs typeface="Inter"/>
                <a:sym typeface="Inter"/>
              </a:rPr>
              <a:t>Key Insight:</a:t>
            </a:r>
            <a:r>
              <a:rPr lang="en-US" sz="1800" b="0" i="0" u="none" strike="noStrike" cap="none">
                <a:solidFill>
                  <a:srgbClr val="000000"/>
                </a:solidFill>
                <a:latin typeface="Inter"/>
                <a:ea typeface="Inter"/>
                <a:cs typeface="Inter"/>
                <a:sym typeface="Inter"/>
              </a:rPr>
              <a:t> While classical models are good, advanced transformer-based models consistently perform better by understanding richer semantic relationships. This is crucial for noisy, real-world data.</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23"/>
        <p:cNvGrpSpPr/>
        <p:nvPr/>
      </p:nvGrpSpPr>
      <p:grpSpPr>
        <a:xfrm>
          <a:off x="0" y="0"/>
          <a:ext cx="0" cy="0"/>
          <a:chOff x="0" y="0"/>
          <a:chExt cx="0" cy="0"/>
        </a:xfrm>
      </p:grpSpPr>
      <p:sp>
        <p:nvSpPr>
          <p:cNvPr id="624" name="Google Shape;624;p75"/>
          <p:cNvSpPr/>
          <p:nvPr/>
        </p:nvSpPr>
        <p:spPr>
          <a:xfrm>
            <a:off x="793799" y="517875"/>
            <a:ext cx="13454700" cy="9072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4B6981"/>
              </a:buClr>
              <a:buSzPts val="4450"/>
              <a:buFont typeface="Playfair Display SemiBold"/>
              <a:buNone/>
            </a:pPr>
            <a:r>
              <a:rPr lang="en-US" sz="4050" b="1" i="0" u="none" strike="noStrike" cap="none">
                <a:solidFill>
                  <a:srgbClr val="4B6981"/>
                </a:solidFill>
                <a:latin typeface="Playfair Display SemiBold"/>
                <a:ea typeface="Playfair Display SemiBold"/>
                <a:cs typeface="Playfair Display SemiBold"/>
                <a:sym typeface="Playfair Display SemiBold"/>
              </a:rPr>
              <a:t>Baseline Model Performance (Slides kept for reference)</a:t>
            </a:r>
            <a:endParaRPr sz="4050" b="0" i="0" u="none" strike="noStrike" cap="none">
              <a:solidFill>
                <a:schemeClr val="dk1"/>
              </a:solidFill>
              <a:latin typeface="Calibri"/>
              <a:ea typeface="Calibri"/>
              <a:cs typeface="Calibri"/>
              <a:sym typeface="Calibri"/>
            </a:endParaRPr>
          </a:p>
        </p:txBody>
      </p:sp>
      <p:sp>
        <p:nvSpPr>
          <p:cNvPr id="625" name="Google Shape;625;p75"/>
          <p:cNvSpPr/>
          <p:nvPr/>
        </p:nvSpPr>
        <p:spPr>
          <a:xfrm>
            <a:off x="793810" y="1300379"/>
            <a:ext cx="13042800" cy="8385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800" b="0" i="0" u="none" strike="noStrike" cap="none">
                <a:solidFill>
                  <a:srgbClr val="6F655D"/>
                </a:solidFill>
                <a:latin typeface="Public Sans"/>
                <a:ea typeface="Public Sans"/>
                <a:cs typeface="Public Sans"/>
                <a:sym typeface="Public Sans"/>
              </a:rPr>
              <a:t>Initial evaluation shows varying performance across models, with XGBoost achieving the highest accuracy on the training set but showing potential for overfitting.</a:t>
            </a:r>
            <a:endParaRPr sz="1800" b="0" i="0" u="none" strike="noStrike" cap="none">
              <a:solidFill>
                <a:schemeClr val="dk1"/>
              </a:solidFill>
              <a:latin typeface="Calibri"/>
              <a:ea typeface="Calibri"/>
              <a:cs typeface="Calibri"/>
              <a:sym typeface="Calibri"/>
            </a:endParaRPr>
          </a:p>
        </p:txBody>
      </p:sp>
      <p:sp>
        <p:nvSpPr>
          <p:cNvPr id="626" name="Google Shape;626;p75"/>
          <p:cNvSpPr/>
          <p:nvPr/>
        </p:nvSpPr>
        <p:spPr>
          <a:xfrm>
            <a:off x="793800" y="2149010"/>
            <a:ext cx="13042800" cy="4222800"/>
          </a:xfrm>
          <a:prstGeom prst="roundRect">
            <a:avLst>
              <a:gd name="adj" fmla="val 2086"/>
            </a:avLst>
          </a:prstGeom>
          <a:noFill/>
          <a:ln w="9525" cap="flat" cmpd="sng">
            <a:solidFill>
              <a:srgbClr val="000000">
                <a:alpha val="745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5"/>
          <p:cNvSpPr/>
          <p:nvPr/>
        </p:nvSpPr>
        <p:spPr>
          <a:xfrm>
            <a:off x="801420" y="2156055"/>
            <a:ext cx="13027500" cy="601200"/>
          </a:xfrm>
          <a:prstGeom prst="rect">
            <a:avLst/>
          </a:prstGeom>
          <a:solidFill>
            <a:srgbClr val="FFFFFF">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75"/>
          <p:cNvSpPr/>
          <p:nvPr/>
        </p:nvSpPr>
        <p:spPr>
          <a:xfrm>
            <a:off x="1028471" y="2288917"/>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chemeClr val="dk1"/>
              </a:buClr>
              <a:buSzPts val="1750"/>
              <a:buFont typeface="Calibri"/>
              <a:buNone/>
            </a:pPr>
            <a:endParaRPr sz="1750" b="0" i="0" u="none" strike="noStrike" cap="none">
              <a:solidFill>
                <a:schemeClr val="dk1"/>
              </a:solidFill>
              <a:latin typeface="Calibri"/>
              <a:ea typeface="Calibri"/>
              <a:cs typeface="Calibri"/>
              <a:sym typeface="Calibri"/>
            </a:endParaRPr>
          </a:p>
        </p:txBody>
      </p:sp>
      <p:sp>
        <p:nvSpPr>
          <p:cNvPr id="629" name="Google Shape;629;p75"/>
          <p:cNvSpPr/>
          <p:nvPr/>
        </p:nvSpPr>
        <p:spPr>
          <a:xfrm>
            <a:off x="4289107" y="2288917"/>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LOGREG</a:t>
            </a:r>
            <a:endParaRPr sz="1750" b="0" i="0" u="none" strike="noStrike" cap="none">
              <a:solidFill>
                <a:schemeClr val="dk1"/>
              </a:solidFill>
              <a:latin typeface="Calibri"/>
              <a:ea typeface="Calibri"/>
              <a:cs typeface="Calibri"/>
              <a:sym typeface="Calibri"/>
            </a:endParaRPr>
          </a:p>
        </p:txBody>
      </p:sp>
      <p:sp>
        <p:nvSpPr>
          <p:cNvPr id="630" name="Google Shape;630;p75"/>
          <p:cNvSpPr/>
          <p:nvPr/>
        </p:nvSpPr>
        <p:spPr>
          <a:xfrm>
            <a:off x="7545932" y="2288917"/>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SVM</a:t>
            </a:r>
            <a:endParaRPr sz="1750" b="0" i="0" u="none" strike="noStrike" cap="none">
              <a:solidFill>
                <a:schemeClr val="dk1"/>
              </a:solidFill>
              <a:latin typeface="Calibri"/>
              <a:ea typeface="Calibri"/>
              <a:cs typeface="Calibri"/>
              <a:sym typeface="Calibri"/>
            </a:endParaRPr>
          </a:p>
        </p:txBody>
      </p:sp>
      <p:sp>
        <p:nvSpPr>
          <p:cNvPr id="631" name="Google Shape;631;p75"/>
          <p:cNvSpPr/>
          <p:nvPr/>
        </p:nvSpPr>
        <p:spPr>
          <a:xfrm>
            <a:off x="10802758" y="2288917"/>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XGB</a:t>
            </a:r>
            <a:endParaRPr sz="1750" b="0" i="0" u="none" strike="noStrike" cap="none">
              <a:solidFill>
                <a:schemeClr val="dk1"/>
              </a:solidFill>
              <a:latin typeface="Calibri"/>
              <a:ea typeface="Calibri"/>
              <a:cs typeface="Calibri"/>
              <a:sym typeface="Calibri"/>
            </a:endParaRPr>
          </a:p>
        </p:txBody>
      </p:sp>
      <p:sp>
        <p:nvSpPr>
          <p:cNvPr id="632" name="Google Shape;632;p75"/>
          <p:cNvSpPr/>
          <p:nvPr/>
        </p:nvSpPr>
        <p:spPr>
          <a:xfrm>
            <a:off x="801420" y="2757293"/>
            <a:ext cx="13027500" cy="601200"/>
          </a:xfrm>
          <a:prstGeom prst="rect">
            <a:avLst/>
          </a:prstGeom>
          <a:solidFill>
            <a:srgbClr val="000000">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75"/>
          <p:cNvSpPr/>
          <p:nvPr/>
        </p:nvSpPr>
        <p:spPr>
          <a:xfrm>
            <a:off x="1028471" y="2890156"/>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TRAIN ACC</a:t>
            </a:r>
            <a:endParaRPr sz="1750" b="0" i="0" u="none" strike="noStrike" cap="none">
              <a:solidFill>
                <a:schemeClr val="dk1"/>
              </a:solidFill>
              <a:latin typeface="Calibri"/>
              <a:ea typeface="Calibri"/>
              <a:cs typeface="Calibri"/>
              <a:sym typeface="Calibri"/>
            </a:endParaRPr>
          </a:p>
        </p:txBody>
      </p:sp>
      <p:sp>
        <p:nvSpPr>
          <p:cNvPr id="634" name="Google Shape;634;p75"/>
          <p:cNvSpPr/>
          <p:nvPr/>
        </p:nvSpPr>
        <p:spPr>
          <a:xfrm>
            <a:off x="4289107" y="2890156"/>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0.7568</a:t>
            </a:r>
            <a:endParaRPr sz="1750" b="0" i="0" u="none" strike="noStrike" cap="none">
              <a:solidFill>
                <a:schemeClr val="dk1"/>
              </a:solidFill>
              <a:latin typeface="Calibri"/>
              <a:ea typeface="Calibri"/>
              <a:cs typeface="Calibri"/>
              <a:sym typeface="Calibri"/>
            </a:endParaRPr>
          </a:p>
        </p:txBody>
      </p:sp>
      <p:sp>
        <p:nvSpPr>
          <p:cNvPr id="635" name="Google Shape;635;p75"/>
          <p:cNvSpPr/>
          <p:nvPr/>
        </p:nvSpPr>
        <p:spPr>
          <a:xfrm>
            <a:off x="7545932" y="2890156"/>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0.7926</a:t>
            </a:r>
            <a:endParaRPr sz="1750" b="0" i="0" u="none" strike="noStrike" cap="none">
              <a:solidFill>
                <a:schemeClr val="dk1"/>
              </a:solidFill>
              <a:latin typeface="Calibri"/>
              <a:ea typeface="Calibri"/>
              <a:cs typeface="Calibri"/>
              <a:sym typeface="Calibri"/>
            </a:endParaRPr>
          </a:p>
        </p:txBody>
      </p:sp>
      <p:sp>
        <p:nvSpPr>
          <p:cNvPr id="636" name="Google Shape;636;p75"/>
          <p:cNvSpPr/>
          <p:nvPr/>
        </p:nvSpPr>
        <p:spPr>
          <a:xfrm>
            <a:off x="10802758" y="2890156"/>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0.9991</a:t>
            </a:r>
            <a:endParaRPr sz="1750" b="0" i="0" u="none" strike="noStrike" cap="none">
              <a:solidFill>
                <a:schemeClr val="dk1"/>
              </a:solidFill>
              <a:latin typeface="Calibri"/>
              <a:ea typeface="Calibri"/>
              <a:cs typeface="Calibri"/>
              <a:sym typeface="Calibri"/>
            </a:endParaRPr>
          </a:p>
        </p:txBody>
      </p:sp>
      <p:sp>
        <p:nvSpPr>
          <p:cNvPr id="637" name="Google Shape;637;p75"/>
          <p:cNvSpPr/>
          <p:nvPr/>
        </p:nvSpPr>
        <p:spPr>
          <a:xfrm>
            <a:off x="801420" y="3358532"/>
            <a:ext cx="13027500" cy="601200"/>
          </a:xfrm>
          <a:prstGeom prst="rect">
            <a:avLst/>
          </a:prstGeom>
          <a:solidFill>
            <a:srgbClr val="FFFFFF">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75"/>
          <p:cNvSpPr/>
          <p:nvPr/>
        </p:nvSpPr>
        <p:spPr>
          <a:xfrm>
            <a:off x="1028471" y="3491394"/>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TRAIN F1</a:t>
            </a:r>
            <a:endParaRPr sz="1750" b="0" i="0" u="none" strike="noStrike" cap="none">
              <a:solidFill>
                <a:schemeClr val="dk1"/>
              </a:solidFill>
              <a:latin typeface="Calibri"/>
              <a:ea typeface="Calibri"/>
              <a:cs typeface="Calibri"/>
              <a:sym typeface="Calibri"/>
            </a:endParaRPr>
          </a:p>
        </p:txBody>
      </p:sp>
      <p:sp>
        <p:nvSpPr>
          <p:cNvPr id="639" name="Google Shape;639;p75"/>
          <p:cNvSpPr/>
          <p:nvPr/>
        </p:nvSpPr>
        <p:spPr>
          <a:xfrm>
            <a:off x="4289107" y="3491394"/>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0.7529</a:t>
            </a:r>
            <a:endParaRPr sz="1750" b="0" i="0" u="none" strike="noStrike" cap="none">
              <a:solidFill>
                <a:schemeClr val="dk1"/>
              </a:solidFill>
              <a:latin typeface="Calibri"/>
              <a:ea typeface="Calibri"/>
              <a:cs typeface="Calibri"/>
              <a:sym typeface="Calibri"/>
            </a:endParaRPr>
          </a:p>
        </p:txBody>
      </p:sp>
      <p:sp>
        <p:nvSpPr>
          <p:cNvPr id="640" name="Google Shape;640;p75"/>
          <p:cNvSpPr/>
          <p:nvPr/>
        </p:nvSpPr>
        <p:spPr>
          <a:xfrm>
            <a:off x="7545932" y="3491394"/>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0.7920</a:t>
            </a:r>
            <a:endParaRPr sz="1750" b="0" i="0" u="none" strike="noStrike" cap="none">
              <a:solidFill>
                <a:schemeClr val="dk1"/>
              </a:solidFill>
              <a:latin typeface="Calibri"/>
              <a:ea typeface="Calibri"/>
              <a:cs typeface="Calibri"/>
              <a:sym typeface="Calibri"/>
            </a:endParaRPr>
          </a:p>
        </p:txBody>
      </p:sp>
      <p:sp>
        <p:nvSpPr>
          <p:cNvPr id="641" name="Google Shape;641;p75"/>
          <p:cNvSpPr/>
          <p:nvPr/>
        </p:nvSpPr>
        <p:spPr>
          <a:xfrm>
            <a:off x="10802758" y="3491394"/>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0.9991</a:t>
            </a:r>
            <a:endParaRPr sz="1750" b="0" i="0" u="none" strike="noStrike" cap="none">
              <a:solidFill>
                <a:schemeClr val="dk1"/>
              </a:solidFill>
              <a:latin typeface="Calibri"/>
              <a:ea typeface="Calibri"/>
              <a:cs typeface="Calibri"/>
              <a:sym typeface="Calibri"/>
            </a:endParaRPr>
          </a:p>
        </p:txBody>
      </p:sp>
      <p:sp>
        <p:nvSpPr>
          <p:cNvPr id="642" name="Google Shape;642;p75"/>
          <p:cNvSpPr/>
          <p:nvPr/>
        </p:nvSpPr>
        <p:spPr>
          <a:xfrm>
            <a:off x="801420" y="3959770"/>
            <a:ext cx="13027500" cy="601200"/>
          </a:xfrm>
          <a:prstGeom prst="rect">
            <a:avLst/>
          </a:prstGeom>
          <a:solidFill>
            <a:srgbClr val="000000">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75"/>
          <p:cNvSpPr/>
          <p:nvPr/>
        </p:nvSpPr>
        <p:spPr>
          <a:xfrm>
            <a:off x="1028471" y="4092632"/>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VAL ACC</a:t>
            </a:r>
            <a:endParaRPr sz="1750" b="0" i="0" u="none" strike="noStrike" cap="none">
              <a:solidFill>
                <a:schemeClr val="dk1"/>
              </a:solidFill>
              <a:latin typeface="Calibri"/>
              <a:ea typeface="Calibri"/>
              <a:cs typeface="Calibri"/>
              <a:sym typeface="Calibri"/>
            </a:endParaRPr>
          </a:p>
        </p:txBody>
      </p:sp>
      <p:sp>
        <p:nvSpPr>
          <p:cNvPr id="644" name="Google Shape;644;p75"/>
          <p:cNvSpPr/>
          <p:nvPr/>
        </p:nvSpPr>
        <p:spPr>
          <a:xfrm>
            <a:off x="4289107" y="4092632"/>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0.6720</a:t>
            </a:r>
            <a:endParaRPr sz="1750" b="0" i="0" u="none" strike="noStrike" cap="none">
              <a:solidFill>
                <a:schemeClr val="dk1"/>
              </a:solidFill>
              <a:latin typeface="Calibri"/>
              <a:ea typeface="Calibri"/>
              <a:cs typeface="Calibri"/>
              <a:sym typeface="Calibri"/>
            </a:endParaRPr>
          </a:p>
        </p:txBody>
      </p:sp>
      <p:sp>
        <p:nvSpPr>
          <p:cNvPr id="645" name="Google Shape;645;p75"/>
          <p:cNvSpPr/>
          <p:nvPr/>
        </p:nvSpPr>
        <p:spPr>
          <a:xfrm>
            <a:off x="7545932" y="4092632"/>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0.7008</a:t>
            </a:r>
            <a:endParaRPr sz="1750" b="0" i="0" u="none" strike="noStrike" cap="none">
              <a:solidFill>
                <a:schemeClr val="dk1"/>
              </a:solidFill>
              <a:latin typeface="Calibri"/>
              <a:ea typeface="Calibri"/>
              <a:cs typeface="Calibri"/>
              <a:sym typeface="Calibri"/>
            </a:endParaRPr>
          </a:p>
        </p:txBody>
      </p:sp>
      <p:sp>
        <p:nvSpPr>
          <p:cNvPr id="646" name="Google Shape;646;p75"/>
          <p:cNvSpPr/>
          <p:nvPr/>
        </p:nvSpPr>
        <p:spPr>
          <a:xfrm>
            <a:off x="10802758" y="4092632"/>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0.7408</a:t>
            </a:r>
            <a:endParaRPr sz="1750" b="0" i="0" u="none" strike="noStrike" cap="none">
              <a:solidFill>
                <a:schemeClr val="dk1"/>
              </a:solidFill>
              <a:latin typeface="Calibri"/>
              <a:ea typeface="Calibri"/>
              <a:cs typeface="Calibri"/>
              <a:sym typeface="Calibri"/>
            </a:endParaRPr>
          </a:p>
        </p:txBody>
      </p:sp>
      <p:sp>
        <p:nvSpPr>
          <p:cNvPr id="647" name="Google Shape;647;p75"/>
          <p:cNvSpPr/>
          <p:nvPr/>
        </p:nvSpPr>
        <p:spPr>
          <a:xfrm>
            <a:off x="801420" y="4561008"/>
            <a:ext cx="13027500" cy="601200"/>
          </a:xfrm>
          <a:prstGeom prst="rect">
            <a:avLst/>
          </a:prstGeom>
          <a:solidFill>
            <a:srgbClr val="FFFFFF">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75"/>
          <p:cNvSpPr/>
          <p:nvPr/>
        </p:nvSpPr>
        <p:spPr>
          <a:xfrm>
            <a:off x="1028471" y="4693871"/>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VAL F1</a:t>
            </a:r>
            <a:endParaRPr sz="1750" b="0" i="0" u="none" strike="noStrike" cap="none">
              <a:solidFill>
                <a:schemeClr val="dk1"/>
              </a:solidFill>
              <a:latin typeface="Calibri"/>
              <a:ea typeface="Calibri"/>
              <a:cs typeface="Calibri"/>
              <a:sym typeface="Calibri"/>
            </a:endParaRPr>
          </a:p>
        </p:txBody>
      </p:sp>
      <p:sp>
        <p:nvSpPr>
          <p:cNvPr id="649" name="Google Shape;649;p75"/>
          <p:cNvSpPr/>
          <p:nvPr/>
        </p:nvSpPr>
        <p:spPr>
          <a:xfrm>
            <a:off x="4289107" y="4693871"/>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0.6644</a:t>
            </a:r>
            <a:endParaRPr sz="1750" b="0" i="0" u="none" strike="noStrike" cap="none">
              <a:solidFill>
                <a:schemeClr val="dk1"/>
              </a:solidFill>
              <a:latin typeface="Calibri"/>
              <a:ea typeface="Calibri"/>
              <a:cs typeface="Calibri"/>
              <a:sym typeface="Calibri"/>
            </a:endParaRPr>
          </a:p>
        </p:txBody>
      </p:sp>
      <p:sp>
        <p:nvSpPr>
          <p:cNvPr id="650" name="Google Shape;650;p75"/>
          <p:cNvSpPr/>
          <p:nvPr/>
        </p:nvSpPr>
        <p:spPr>
          <a:xfrm>
            <a:off x="7545932" y="4693871"/>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0.7004</a:t>
            </a:r>
            <a:endParaRPr sz="1750" b="0" i="0" u="none" strike="noStrike" cap="none">
              <a:solidFill>
                <a:schemeClr val="dk1"/>
              </a:solidFill>
              <a:latin typeface="Calibri"/>
              <a:ea typeface="Calibri"/>
              <a:cs typeface="Calibri"/>
              <a:sym typeface="Calibri"/>
            </a:endParaRPr>
          </a:p>
        </p:txBody>
      </p:sp>
      <p:sp>
        <p:nvSpPr>
          <p:cNvPr id="651" name="Google Shape;651;p75"/>
          <p:cNvSpPr/>
          <p:nvPr/>
        </p:nvSpPr>
        <p:spPr>
          <a:xfrm>
            <a:off x="10802758" y="4693871"/>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0.7367</a:t>
            </a:r>
            <a:endParaRPr sz="1750" b="0" i="0" u="none" strike="noStrike" cap="none">
              <a:solidFill>
                <a:schemeClr val="dk1"/>
              </a:solidFill>
              <a:latin typeface="Calibri"/>
              <a:ea typeface="Calibri"/>
              <a:cs typeface="Calibri"/>
              <a:sym typeface="Calibri"/>
            </a:endParaRPr>
          </a:p>
        </p:txBody>
      </p:sp>
      <p:sp>
        <p:nvSpPr>
          <p:cNvPr id="652" name="Google Shape;652;p75"/>
          <p:cNvSpPr/>
          <p:nvPr/>
        </p:nvSpPr>
        <p:spPr>
          <a:xfrm>
            <a:off x="801420" y="5162246"/>
            <a:ext cx="13027500" cy="601200"/>
          </a:xfrm>
          <a:prstGeom prst="rect">
            <a:avLst/>
          </a:prstGeom>
          <a:solidFill>
            <a:srgbClr val="000000">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75"/>
          <p:cNvSpPr/>
          <p:nvPr/>
        </p:nvSpPr>
        <p:spPr>
          <a:xfrm>
            <a:off x="1028471" y="5295108"/>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TEST ACC</a:t>
            </a:r>
            <a:endParaRPr sz="1750" b="0" i="0" u="none" strike="noStrike" cap="none">
              <a:solidFill>
                <a:schemeClr val="dk1"/>
              </a:solidFill>
              <a:latin typeface="Calibri"/>
              <a:ea typeface="Calibri"/>
              <a:cs typeface="Calibri"/>
              <a:sym typeface="Calibri"/>
            </a:endParaRPr>
          </a:p>
        </p:txBody>
      </p:sp>
      <p:sp>
        <p:nvSpPr>
          <p:cNvPr id="654" name="Google Shape;654;p75"/>
          <p:cNvSpPr/>
          <p:nvPr/>
        </p:nvSpPr>
        <p:spPr>
          <a:xfrm>
            <a:off x="4289107" y="5295108"/>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0.4946</a:t>
            </a:r>
            <a:endParaRPr sz="1750" b="0" i="0" u="none" strike="noStrike" cap="none">
              <a:solidFill>
                <a:schemeClr val="dk1"/>
              </a:solidFill>
              <a:latin typeface="Calibri"/>
              <a:ea typeface="Calibri"/>
              <a:cs typeface="Calibri"/>
              <a:sym typeface="Calibri"/>
            </a:endParaRPr>
          </a:p>
        </p:txBody>
      </p:sp>
      <p:sp>
        <p:nvSpPr>
          <p:cNvPr id="655" name="Google Shape;655;p75"/>
          <p:cNvSpPr/>
          <p:nvPr/>
        </p:nvSpPr>
        <p:spPr>
          <a:xfrm>
            <a:off x="7545932" y="5295108"/>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0.4690</a:t>
            </a:r>
            <a:endParaRPr sz="1750" b="0" i="0" u="none" strike="noStrike" cap="none">
              <a:solidFill>
                <a:schemeClr val="dk1"/>
              </a:solidFill>
              <a:latin typeface="Calibri"/>
              <a:ea typeface="Calibri"/>
              <a:cs typeface="Calibri"/>
              <a:sym typeface="Calibri"/>
            </a:endParaRPr>
          </a:p>
        </p:txBody>
      </p:sp>
      <p:sp>
        <p:nvSpPr>
          <p:cNvPr id="656" name="Google Shape;656;p75"/>
          <p:cNvSpPr/>
          <p:nvPr/>
        </p:nvSpPr>
        <p:spPr>
          <a:xfrm>
            <a:off x="10802758" y="5295108"/>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0.5344</a:t>
            </a:r>
            <a:endParaRPr sz="1750" b="0" i="0" u="none" strike="noStrike" cap="none">
              <a:solidFill>
                <a:schemeClr val="dk1"/>
              </a:solidFill>
              <a:latin typeface="Calibri"/>
              <a:ea typeface="Calibri"/>
              <a:cs typeface="Calibri"/>
              <a:sym typeface="Calibri"/>
            </a:endParaRPr>
          </a:p>
        </p:txBody>
      </p:sp>
      <p:sp>
        <p:nvSpPr>
          <p:cNvPr id="657" name="Google Shape;657;p75"/>
          <p:cNvSpPr/>
          <p:nvPr/>
        </p:nvSpPr>
        <p:spPr>
          <a:xfrm>
            <a:off x="801420" y="5763484"/>
            <a:ext cx="13027500" cy="601200"/>
          </a:xfrm>
          <a:prstGeom prst="rect">
            <a:avLst/>
          </a:prstGeom>
          <a:solidFill>
            <a:srgbClr val="FFFFFF">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75"/>
          <p:cNvSpPr/>
          <p:nvPr/>
        </p:nvSpPr>
        <p:spPr>
          <a:xfrm>
            <a:off x="1028471" y="5896346"/>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TEST F1</a:t>
            </a:r>
            <a:endParaRPr sz="1750" b="0" i="0" u="none" strike="noStrike" cap="none">
              <a:solidFill>
                <a:schemeClr val="dk1"/>
              </a:solidFill>
              <a:latin typeface="Calibri"/>
              <a:ea typeface="Calibri"/>
              <a:cs typeface="Calibri"/>
              <a:sym typeface="Calibri"/>
            </a:endParaRPr>
          </a:p>
        </p:txBody>
      </p:sp>
      <p:sp>
        <p:nvSpPr>
          <p:cNvPr id="659" name="Google Shape;659;p75"/>
          <p:cNvSpPr/>
          <p:nvPr/>
        </p:nvSpPr>
        <p:spPr>
          <a:xfrm>
            <a:off x="4289107" y="5896346"/>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0.4610</a:t>
            </a:r>
            <a:endParaRPr sz="1750" b="0" i="0" u="none" strike="noStrike" cap="none">
              <a:solidFill>
                <a:schemeClr val="dk1"/>
              </a:solidFill>
              <a:latin typeface="Calibri"/>
              <a:ea typeface="Calibri"/>
              <a:cs typeface="Calibri"/>
              <a:sym typeface="Calibri"/>
            </a:endParaRPr>
          </a:p>
        </p:txBody>
      </p:sp>
      <p:sp>
        <p:nvSpPr>
          <p:cNvPr id="660" name="Google Shape;660;p75"/>
          <p:cNvSpPr/>
          <p:nvPr/>
        </p:nvSpPr>
        <p:spPr>
          <a:xfrm>
            <a:off x="7545932" y="5896346"/>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0.4614</a:t>
            </a:r>
            <a:endParaRPr sz="1750" b="0" i="0" u="none" strike="noStrike" cap="none">
              <a:solidFill>
                <a:schemeClr val="dk1"/>
              </a:solidFill>
              <a:latin typeface="Calibri"/>
              <a:ea typeface="Calibri"/>
              <a:cs typeface="Calibri"/>
              <a:sym typeface="Calibri"/>
            </a:endParaRPr>
          </a:p>
        </p:txBody>
      </p:sp>
      <p:sp>
        <p:nvSpPr>
          <p:cNvPr id="661" name="Google Shape;661;p75"/>
          <p:cNvSpPr/>
          <p:nvPr/>
        </p:nvSpPr>
        <p:spPr>
          <a:xfrm>
            <a:off x="10802758" y="5896346"/>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0.5147</a:t>
            </a:r>
            <a:endParaRPr sz="1750" b="0" i="0" u="none" strike="noStrike" cap="none">
              <a:solidFill>
                <a:schemeClr val="dk1"/>
              </a:solidFill>
              <a:latin typeface="Calibri"/>
              <a:ea typeface="Calibri"/>
              <a:cs typeface="Calibri"/>
              <a:sym typeface="Calibri"/>
            </a:endParaRPr>
          </a:p>
        </p:txBody>
      </p:sp>
      <p:sp>
        <p:nvSpPr>
          <p:cNvPr id="662" name="Google Shape;662;p75"/>
          <p:cNvSpPr/>
          <p:nvPr/>
        </p:nvSpPr>
        <p:spPr>
          <a:xfrm>
            <a:off x="793800" y="6497361"/>
            <a:ext cx="13042800" cy="9072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52"/>
          <p:cNvSpPr/>
          <p:nvPr/>
        </p:nvSpPr>
        <p:spPr>
          <a:xfrm>
            <a:off x="396825" y="311825"/>
            <a:ext cx="10202400" cy="5952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200"/>
              <a:buFont typeface="Playfair Display SemiBold"/>
              <a:buNone/>
            </a:pPr>
            <a:r>
              <a:rPr lang="en-US" sz="3600" b="1">
                <a:solidFill>
                  <a:srgbClr val="4B6981"/>
                </a:solidFill>
                <a:latin typeface="Playfair Display SemiBold"/>
                <a:ea typeface="Playfair Display SemiBold"/>
                <a:cs typeface="Playfair Display SemiBold"/>
                <a:sym typeface="Playfair Display SemiBold"/>
              </a:rPr>
              <a:t>Data Cleaning &amp; Leakage</a:t>
            </a:r>
            <a:endParaRPr sz="3600" b="0" i="0" u="none" strike="noStrike" cap="none">
              <a:solidFill>
                <a:schemeClr val="dk1"/>
              </a:solidFill>
              <a:latin typeface="Calibri"/>
              <a:ea typeface="Calibri"/>
              <a:cs typeface="Calibri"/>
              <a:sym typeface="Calibri"/>
            </a:endParaRPr>
          </a:p>
        </p:txBody>
      </p:sp>
      <p:sp>
        <p:nvSpPr>
          <p:cNvPr id="190" name="Google Shape;190;p52"/>
          <p:cNvSpPr/>
          <p:nvPr/>
        </p:nvSpPr>
        <p:spPr>
          <a:xfrm>
            <a:off x="317727" y="4214965"/>
            <a:ext cx="13836600" cy="21900"/>
          </a:xfrm>
          <a:prstGeom prst="rect">
            <a:avLst/>
          </a:prstGeom>
          <a:solidFill>
            <a:srgbClr val="6F655D">
              <a:alpha val="494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2"/>
          <p:cNvSpPr/>
          <p:nvPr/>
        </p:nvSpPr>
        <p:spPr>
          <a:xfrm>
            <a:off x="396910" y="5129151"/>
            <a:ext cx="138366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1200" b="0" i="0" u="none" strike="noStrike" cap="none">
                <a:solidFill>
                  <a:srgbClr val="6F655D"/>
                </a:solidFill>
                <a:latin typeface="Public Sans"/>
                <a:ea typeface="Public Sans"/>
                <a:cs typeface="Public Sans"/>
                <a:sym typeface="Public Sans"/>
              </a:rPr>
              <a:t>Addressing data leakage and class imbalance is crucial for building reliable machine learning models, ensuring their performance translates effectively from development to real-world application.</a:t>
            </a:r>
            <a:endParaRPr sz="1200" b="0" i="0" u="none" strike="noStrike" cap="none">
              <a:solidFill>
                <a:schemeClr val="dk1"/>
              </a:solidFill>
              <a:latin typeface="Calibri"/>
              <a:ea typeface="Calibri"/>
              <a:cs typeface="Calibri"/>
              <a:sym typeface="Calibri"/>
            </a:endParaRPr>
          </a:p>
        </p:txBody>
      </p:sp>
      <p:sp>
        <p:nvSpPr>
          <p:cNvPr id="192" name="Google Shape;192;p52"/>
          <p:cNvSpPr/>
          <p:nvPr/>
        </p:nvSpPr>
        <p:spPr>
          <a:xfrm>
            <a:off x="396825" y="5690533"/>
            <a:ext cx="4381200" cy="4161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4B6981"/>
              </a:buClr>
              <a:buSzPts val="1100"/>
              <a:buFont typeface="Playfair Display SemiBold"/>
              <a:buNone/>
            </a:pPr>
            <a:r>
              <a:rPr lang="en-US" sz="1800" b="1" i="0" u="none" strike="noStrike" cap="none" dirty="0">
                <a:solidFill>
                  <a:srgbClr val="4B6981"/>
                </a:solidFill>
                <a:latin typeface="Playfair Display SemiBold"/>
                <a:ea typeface="Playfair Display SemiBold"/>
                <a:cs typeface="Playfair Display SemiBold"/>
                <a:sym typeface="Playfair Display SemiBold"/>
              </a:rPr>
              <a:t>Data Leakage: The "Before" Scenario</a:t>
            </a:r>
            <a:endParaRPr sz="1800" b="0" i="0" u="none" strike="noStrike" cap="none" dirty="0">
              <a:solidFill>
                <a:schemeClr val="dk1"/>
              </a:solidFill>
              <a:latin typeface="Calibri"/>
              <a:ea typeface="Calibri"/>
              <a:cs typeface="Calibri"/>
              <a:sym typeface="Calibri"/>
            </a:endParaRPr>
          </a:p>
        </p:txBody>
      </p:sp>
      <p:sp>
        <p:nvSpPr>
          <p:cNvPr id="193" name="Google Shape;193;p52"/>
          <p:cNvSpPr/>
          <p:nvPr/>
        </p:nvSpPr>
        <p:spPr>
          <a:xfrm>
            <a:off x="396825" y="6168181"/>
            <a:ext cx="6609300" cy="1229700"/>
          </a:xfrm>
          <a:prstGeom prst="rect">
            <a:avLst/>
          </a:prstGeom>
          <a:noFill/>
          <a:ln>
            <a:noFill/>
          </a:ln>
        </p:spPr>
        <p:txBody>
          <a:bodyPr spcFirstLastPara="1" wrap="square" lIns="0" tIns="0" rIns="0" bIns="0" anchor="t" anchorCtr="0">
            <a:noAutofit/>
          </a:bodyPr>
          <a:lstStyle/>
          <a:p>
            <a:pPr marL="457200" lvl="0" indent="-304800" algn="l" rtl="0">
              <a:lnSpc>
                <a:spcPct val="115000"/>
              </a:lnSpc>
              <a:spcBef>
                <a:spcPts val="0"/>
              </a:spcBef>
              <a:spcAft>
                <a:spcPts val="0"/>
              </a:spcAft>
              <a:buClr>
                <a:srgbClr val="6F655D"/>
              </a:buClr>
              <a:buSzPts val="1200"/>
              <a:buFont typeface="Public Sans"/>
              <a:buChar char="●"/>
            </a:pPr>
            <a:r>
              <a:rPr lang="en-US" sz="1200" b="1">
                <a:solidFill>
                  <a:srgbClr val="6F655D"/>
                </a:solidFill>
                <a:latin typeface="Public Sans"/>
                <a:ea typeface="Public Sans"/>
                <a:cs typeface="Public Sans"/>
                <a:sym typeface="Public Sans"/>
              </a:rPr>
              <a:t>Discovery: </a:t>
            </a:r>
            <a:r>
              <a:rPr lang="en-US" sz="1200">
                <a:solidFill>
                  <a:srgbClr val="6F655D"/>
                </a:solidFill>
                <a:latin typeface="Public Sans"/>
                <a:ea typeface="Public Sans"/>
                <a:cs typeface="Public Sans"/>
                <a:sym typeface="Public Sans"/>
              </a:rPr>
              <a:t>The target labels (e.g., "Good Fit") were found embedded </a:t>
            </a:r>
            <a:r>
              <a:rPr lang="en-US" sz="1200" i="1">
                <a:solidFill>
                  <a:srgbClr val="6F655D"/>
                </a:solidFill>
                <a:latin typeface="Public Sans"/>
                <a:ea typeface="Public Sans"/>
                <a:cs typeface="Public Sans"/>
                <a:sym typeface="Public Sans"/>
              </a:rPr>
              <a:t>inside</a:t>
            </a:r>
            <a:r>
              <a:rPr lang="en-US" sz="1200">
                <a:solidFill>
                  <a:srgbClr val="6F655D"/>
                </a:solidFill>
                <a:latin typeface="Public Sans"/>
                <a:ea typeface="Public Sans"/>
                <a:cs typeface="Public Sans"/>
                <a:sym typeface="Public Sans"/>
              </a:rPr>
              <a:t> the input text features in over 6,000 instances.</a:t>
            </a:r>
            <a:endParaRPr sz="1200">
              <a:solidFill>
                <a:srgbClr val="6F655D"/>
              </a:solidFill>
              <a:latin typeface="Public Sans"/>
              <a:ea typeface="Public Sans"/>
              <a:cs typeface="Public Sans"/>
              <a:sym typeface="Public Sans"/>
            </a:endParaRPr>
          </a:p>
          <a:p>
            <a:pPr marL="457200" lvl="0" indent="-304800" algn="l" rtl="0">
              <a:lnSpc>
                <a:spcPct val="115000"/>
              </a:lnSpc>
              <a:spcBef>
                <a:spcPts val="1000"/>
              </a:spcBef>
              <a:spcAft>
                <a:spcPts val="1000"/>
              </a:spcAft>
              <a:buClr>
                <a:srgbClr val="6F655D"/>
              </a:buClr>
              <a:buSzPts val="1200"/>
              <a:buFont typeface="Public Sans"/>
              <a:buChar char="●"/>
            </a:pPr>
            <a:r>
              <a:rPr lang="en-US" sz="1200" b="1">
                <a:solidFill>
                  <a:srgbClr val="6F655D"/>
                </a:solidFill>
                <a:latin typeface="Public Sans"/>
                <a:ea typeface="Public Sans"/>
                <a:cs typeface="Public Sans"/>
                <a:sym typeface="Public Sans"/>
              </a:rPr>
              <a:t>Risk: </a:t>
            </a:r>
            <a:r>
              <a:rPr lang="en-US" sz="1200">
                <a:solidFill>
                  <a:srgbClr val="6F655D"/>
                </a:solidFill>
                <a:latin typeface="Public Sans"/>
                <a:ea typeface="Public Sans"/>
                <a:cs typeface="Public Sans"/>
                <a:sym typeface="Public Sans"/>
              </a:rPr>
              <a:t>This causes "Data Leakage," where the model learns to read the answer rather than understand the resume.</a:t>
            </a:r>
            <a:endParaRPr sz="950">
              <a:solidFill>
                <a:srgbClr val="6F655D"/>
              </a:solidFill>
              <a:latin typeface="Public Sans"/>
              <a:ea typeface="Public Sans"/>
              <a:cs typeface="Public Sans"/>
              <a:sym typeface="Public Sans"/>
            </a:endParaRPr>
          </a:p>
        </p:txBody>
      </p:sp>
      <p:sp>
        <p:nvSpPr>
          <p:cNvPr id="194" name="Google Shape;194;p52"/>
          <p:cNvSpPr/>
          <p:nvPr/>
        </p:nvSpPr>
        <p:spPr>
          <a:xfrm>
            <a:off x="7374325" y="5706663"/>
            <a:ext cx="2880600" cy="4161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4B6981"/>
              </a:buClr>
              <a:buSzPts val="1100"/>
              <a:buFont typeface="Playfair Display SemiBold"/>
              <a:buNone/>
            </a:pPr>
            <a:r>
              <a:rPr lang="en-US" sz="1800" b="1" dirty="0">
                <a:solidFill>
                  <a:srgbClr val="4B6981"/>
                </a:solidFill>
                <a:latin typeface="Playfair Display SemiBold"/>
                <a:ea typeface="Playfair Display SemiBold"/>
                <a:cs typeface="Playfair Display SemiBold"/>
                <a:sym typeface="Playfair Display SemiBold"/>
              </a:rPr>
              <a:t>Addressing Data Leakage:</a:t>
            </a:r>
            <a:endParaRPr sz="1800" b="0" i="0" u="none" strike="noStrike" cap="none" dirty="0">
              <a:solidFill>
                <a:schemeClr val="dk1"/>
              </a:solidFill>
              <a:latin typeface="Calibri"/>
              <a:ea typeface="Calibri"/>
              <a:cs typeface="Calibri"/>
              <a:sym typeface="Calibri"/>
            </a:endParaRPr>
          </a:p>
        </p:txBody>
      </p:sp>
      <p:sp>
        <p:nvSpPr>
          <p:cNvPr id="195" name="Google Shape;195;p52"/>
          <p:cNvSpPr/>
          <p:nvPr/>
        </p:nvSpPr>
        <p:spPr>
          <a:xfrm>
            <a:off x="7374325" y="6168197"/>
            <a:ext cx="6780000" cy="742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200" b="1">
                <a:solidFill>
                  <a:srgbClr val="6F655D"/>
                </a:solidFill>
                <a:latin typeface="Public Sans"/>
                <a:ea typeface="Public Sans"/>
                <a:cs typeface="Public Sans"/>
                <a:sym typeface="Public Sans"/>
              </a:rPr>
              <a:t>Solution:</a:t>
            </a:r>
            <a:r>
              <a:rPr lang="en-US" sz="1200">
                <a:solidFill>
                  <a:srgbClr val="6F655D"/>
                </a:solidFill>
                <a:latin typeface="Public Sans"/>
                <a:ea typeface="Public Sans"/>
                <a:cs typeface="Public Sans"/>
                <a:sym typeface="Public Sans"/>
              </a:rPr>
              <a:t> Developed a string-based removal function to scrub specific label phrases (good fit, no fit, potential fit, fit score) from the input text.</a:t>
            </a:r>
            <a:endParaRPr sz="1200">
              <a:solidFill>
                <a:srgbClr val="6F655D"/>
              </a:solidFill>
              <a:latin typeface="Public Sans"/>
              <a:ea typeface="Public Sans"/>
              <a:cs typeface="Public Sans"/>
              <a:sym typeface="Public Sans"/>
            </a:endParaRPr>
          </a:p>
          <a:p>
            <a:pPr marL="0" marR="0" lvl="0" indent="0" algn="l" rtl="0">
              <a:lnSpc>
                <a:spcPct val="164705"/>
              </a:lnSpc>
              <a:spcBef>
                <a:spcPts val="1000"/>
              </a:spcBef>
              <a:spcAft>
                <a:spcPts val="0"/>
              </a:spcAft>
              <a:buClr>
                <a:srgbClr val="6F655D"/>
              </a:buClr>
              <a:buSzPts val="850"/>
              <a:buFont typeface="Public Sans"/>
              <a:buNone/>
            </a:pPr>
            <a:endParaRPr sz="850">
              <a:solidFill>
                <a:srgbClr val="6F655D"/>
              </a:solidFill>
              <a:latin typeface="Public Sans"/>
              <a:ea typeface="Public Sans"/>
              <a:cs typeface="Public Sans"/>
              <a:sym typeface="Public Sans"/>
            </a:endParaRPr>
          </a:p>
        </p:txBody>
      </p:sp>
      <p:sp>
        <p:nvSpPr>
          <p:cNvPr id="196" name="Google Shape;196;p52"/>
          <p:cNvSpPr/>
          <p:nvPr/>
        </p:nvSpPr>
        <p:spPr>
          <a:xfrm>
            <a:off x="396825" y="4556730"/>
            <a:ext cx="4381200" cy="4161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None/>
            </a:pPr>
            <a:r>
              <a:rPr lang="en-US" sz="2400" b="1">
                <a:solidFill>
                  <a:srgbClr val="4B6981"/>
                </a:solidFill>
                <a:latin typeface="Playfair Display SemiBold"/>
                <a:ea typeface="Playfair Display SemiBold"/>
                <a:cs typeface="Playfair Display SemiBold"/>
                <a:sym typeface="Playfair Display SemiBold"/>
              </a:rPr>
              <a:t>b. 	Data Leakage</a:t>
            </a:r>
            <a:endParaRPr sz="2400" b="0" i="0" u="none" strike="noStrike" cap="none">
              <a:solidFill>
                <a:schemeClr val="dk1"/>
              </a:solidFill>
              <a:latin typeface="Calibri"/>
              <a:ea typeface="Calibri"/>
              <a:cs typeface="Calibri"/>
              <a:sym typeface="Calibri"/>
            </a:endParaRPr>
          </a:p>
        </p:txBody>
      </p:sp>
      <p:sp>
        <p:nvSpPr>
          <p:cNvPr id="197" name="Google Shape;197;p52"/>
          <p:cNvSpPr txBox="1"/>
          <p:nvPr/>
        </p:nvSpPr>
        <p:spPr>
          <a:xfrm>
            <a:off x="396825" y="1764375"/>
            <a:ext cx="13836600" cy="595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rgbClr val="6F655D"/>
              </a:buClr>
              <a:buSzPts val="1400"/>
              <a:buChar char="●"/>
            </a:pPr>
            <a:r>
              <a:rPr lang="en-US">
                <a:solidFill>
                  <a:srgbClr val="6F655D"/>
                </a:solidFill>
                <a:latin typeface="Public Sans Medium"/>
                <a:ea typeface="Public Sans Medium"/>
                <a:cs typeface="Public Sans Medium"/>
                <a:sym typeface="Public Sans Medium"/>
              </a:rPr>
              <a:t>The raw text included systematic noise such as "</a:t>
            </a:r>
            <a:r>
              <a:rPr lang="en-US">
                <a:solidFill>
                  <a:schemeClr val="accent5"/>
                </a:solidFill>
                <a:latin typeface="Public Sans Medium"/>
                <a:ea typeface="Public Sans Medium"/>
                <a:cs typeface="Public Sans Medium"/>
                <a:sym typeface="Public Sans Medium"/>
              </a:rPr>
              <a:t>For the given job description &lt;&lt;"</a:t>
            </a:r>
            <a:r>
              <a:rPr lang="en-US">
                <a:solidFill>
                  <a:srgbClr val="6F655D"/>
                </a:solidFill>
                <a:latin typeface="Public Sans Medium"/>
                <a:ea typeface="Public Sans Medium"/>
                <a:cs typeface="Public Sans Medium"/>
                <a:sym typeface="Public Sans Medium"/>
              </a:rPr>
              <a:t>. (As the dataset seems to be used as prompts for LLM training / fine-tuning)</a:t>
            </a:r>
            <a:endParaRPr>
              <a:solidFill>
                <a:srgbClr val="6F655D"/>
              </a:solidFill>
              <a:latin typeface="Public Sans Medium"/>
              <a:ea typeface="Public Sans Medium"/>
              <a:cs typeface="Public Sans Medium"/>
              <a:sym typeface="Public Sans Medium"/>
            </a:endParaRPr>
          </a:p>
          <a:p>
            <a:pPr marL="457200" lvl="0" indent="-317500" algn="l" rtl="0">
              <a:lnSpc>
                <a:spcPct val="115000"/>
              </a:lnSpc>
              <a:spcBef>
                <a:spcPts val="0"/>
              </a:spcBef>
              <a:spcAft>
                <a:spcPts val="0"/>
              </a:spcAft>
              <a:buClr>
                <a:srgbClr val="6F655D"/>
              </a:buClr>
              <a:buSzPts val="1400"/>
              <a:buChar char="●"/>
            </a:pPr>
            <a:r>
              <a:rPr lang="en-US" b="1">
                <a:solidFill>
                  <a:srgbClr val="6F655D"/>
                </a:solidFill>
                <a:latin typeface="Public Sans"/>
                <a:ea typeface="Public Sans"/>
                <a:cs typeface="Public Sans"/>
                <a:sym typeface="Public Sans"/>
              </a:rPr>
              <a:t>Action:</a:t>
            </a:r>
            <a:r>
              <a:rPr lang="en-US">
                <a:solidFill>
                  <a:srgbClr val="6F655D"/>
                </a:solidFill>
                <a:latin typeface="Public Sans Medium"/>
                <a:ea typeface="Public Sans Medium"/>
                <a:cs typeface="Public Sans Medium"/>
                <a:sym typeface="Public Sans Medium"/>
              </a:rPr>
              <a:t> Implemented Regex cleaning to strip these prefixes and closing brackets (&gt;&gt;) to isolate the actual content.</a:t>
            </a:r>
            <a:endParaRPr sz="3200">
              <a:solidFill>
                <a:srgbClr val="6F655D"/>
              </a:solidFill>
              <a:latin typeface="Public Sans Medium"/>
              <a:ea typeface="Public Sans Medium"/>
              <a:cs typeface="Public Sans Medium"/>
              <a:sym typeface="Public Sans Medium"/>
            </a:endParaRPr>
          </a:p>
        </p:txBody>
      </p:sp>
      <p:sp>
        <p:nvSpPr>
          <p:cNvPr id="198" name="Google Shape;198;p52"/>
          <p:cNvSpPr/>
          <p:nvPr/>
        </p:nvSpPr>
        <p:spPr>
          <a:xfrm>
            <a:off x="396825" y="1236375"/>
            <a:ext cx="6377400" cy="528000"/>
          </a:xfrm>
          <a:prstGeom prst="rect">
            <a:avLst/>
          </a:prstGeom>
          <a:noFill/>
          <a:ln>
            <a:noFill/>
          </a:ln>
        </p:spPr>
        <p:txBody>
          <a:bodyPr spcFirstLastPara="1" wrap="square" lIns="0" tIns="0" rIns="0" bIns="0" anchor="t" anchorCtr="0">
            <a:noAutofit/>
          </a:bodyPr>
          <a:lstStyle/>
          <a:p>
            <a:pPr marL="457200" marR="0" lvl="0" indent="-381000" algn="l" rtl="0">
              <a:lnSpc>
                <a:spcPct val="122727"/>
              </a:lnSpc>
              <a:spcBef>
                <a:spcPts val="0"/>
              </a:spcBef>
              <a:spcAft>
                <a:spcPts val="0"/>
              </a:spcAft>
              <a:buClr>
                <a:srgbClr val="4B6981"/>
              </a:buClr>
              <a:buSzPts val="2400"/>
              <a:buFont typeface="Playfair Display SemiBold"/>
              <a:buAutoNum type="alphaLcPeriod"/>
            </a:pPr>
            <a:r>
              <a:rPr lang="en-US" sz="2400" b="1">
                <a:solidFill>
                  <a:srgbClr val="4B6981"/>
                </a:solidFill>
                <a:latin typeface="Playfair Display SemiBold"/>
                <a:ea typeface="Playfair Display SemiBold"/>
                <a:cs typeface="Playfair Display SemiBold"/>
                <a:sym typeface="Playfair Display SemiBold"/>
              </a:rPr>
              <a:t>Removing Instruction Artifacts</a:t>
            </a:r>
            <a:endParaRPr sz="2400" b="0" i="0" u="none" strike="noStrike" cap="none">
              <a:solidFill>
                <a:schemeClr val="dk1"/>
              </a:solidFill>
              <a:latin typeface="Calibri"/>
              <a:ea typeface="Calibri"/>
              <a:cs typeface="Calibri"/>
              <a:sym typeface="Calibri"/>
            </a:endParaRPr>
          </a:p>
        </p:txBody>
      </p:sp>
      <p:sp>
        <p:nvSpPr>
          <p:cNvPr id="199" name="Google Shape;199;p52"/>
          <p:cNvSpPr txBox="1"/>
          <p:nvPr/>
        </p:nvSpPr>
        <p:spPr>
          <a:xfrm>
            <a:off x="721225" y="3219750"/>
            <a:ext cx="13433100" cy="595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Public Sans"/>
              <a:buChar char="●"/>
            </a:pPr>
            <a:r>
              <a:rPr lang="en-US">
                <a:solidFill>
                  <a:schemeClr val="dk2"/>
                </a:solidFill>
                <a:latin typeface="Public Sans"/>
                <a:ea typeface="Public Sans"/>
                <a:cs typeface="Public Sans"/>
                <a:sym typeface="Public Sans"/>
              </a:rPr>
              <a:t>Once the JD and Resume splits were made, the text was once again specifically cleaned, removing content not relevant for our task, like contact information, EEO policy, legal, fluff keywords and more.</a:t>
            </a:r>
            <a:endParaRPr>
              <a:solidFill>
                <a:schemeClr val="dk2"/>
              </a:solidFill>
              <a:latin typeface="Public Sans"/>
              <a:ea typeface="Public Sans"/>
              <a:cs typeface="Public Sans"/>
              <a:sym typeface="Public Sans"/>
            </a:endParaRPr>
          </a:p>
        </p:txBody>
      </p:sp>
      <p:sp>
        <p:nvSpPr>
          <p:cNvPr id="200" name="Google Shape;200;p52"/>
          <p:cNvSpPr/>
          <p:nvPr/>
        </p:nvSpPr>
        <p:spPr>
          <a:xfrm>
            <a:off x="862875" y="2734575"/>
            <a:ext cx="6450000" cy="5280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None/>
            </a:pPr>
            <a:r>
              <a:rPr lang="en-US" sz="2000" b="1">
                <a:solidFill>
                  <a:srgbClr val="4B6981"/>
                </a:solidFill>
                <a:latin typeface="Playfair Display SemiBold"/>
                <a:ea typeface="Playfair Display SemiBold"/>
                <a:cs typeface="Playfair Display SemiBold"/>
                <a:sym typeface="Playfair Display SemiBold"/>
              </a:rPr>
              <a:t>After feature engineering …</a:t>
            </a:r>
            <a:endParaRPr sz="2000" b="0" i="0" u="none" strike="noStrike" cap="none">
              <a:solidFill>
                <a:schemeClr val="dk1"/>
              </a:solidFill>
              <a:latin typeface="Calibri"/>
              <a:ea typeface="Calibri"/>
              <a:cs typeface="Calibri"/>
              <a:sym typeface="Calibri"/>
            </a:endParaRPr>
          </a:p>
        </p:txBody>
      </p:sp>
      <p:pic>
        <p:nvPicPr>
          <p:cNvPr id="201" name="Google Shape;201;p52" descr="Give me some icon type images I can use to describe &quot;data leakage while ML modeling&quot;"/>
          <p:cNvPicPr preferRelativeResize="0"/>
          <p:nvPr/>
        </p:nvPicPr>
        <p:blipFill rotWithShape="1">
          <a:blip r:embed="rId3">
            <a:alphaModFix/>
          </a:blip>
          <a:srcRect t="4223" r="49736" b="46950"/>
          <a:stretch/>
        </p:blipFill>
        <p:spPr>
          <a:xfrm>
            <a:off x="12542007" y="6562975"/>
            <a:ext cx="1419793" cy="1379226"/>
          </a:xfrm>
          <a:prstGeom prst="rect">
            <a:avLst/>
          </a:prstGeom>
          <a:noFill/>
          <a:ln>
            <a:noFill/>
          </a:ln>
        </p:spPr>
      </p:pic>
      <p:pic>
        <p:nvPicPr>
          <p:cNvPr id="202" name="Google Shape;202;p52" descr="Give me some icon type images I can use to describe &quot;data leakage while ML modeling&quot;"/>
          <p:cNvPicPr preferRelativeResize="0"/>
          <p:nvPr/>
        </p:nvPicPr>
        <p:blipFill rotWithShape="1">
          <a:blip r:embed="rId3">
            <a:alphaModFix/>
          </a:blip>
          <a:srcRect t="50009" r="49954"/>
          <a:stretch/>
        </p:blipFill>
        <p:spPr>
          <a:xfrm>
            <a:off x="12440475" y="244700"/>
            <a:ext cx="1521325" cy="151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53"/>
          <p:cNvPicPr preferRelativeResize="0"/>
          <p:nvPr/>
        </p:nvPicPr>
        <p:blipFill>
          <a:blip r:embed="rId3">
            <a:alphaModFix/>
          </a:blip>
          <a:stretch>
            <a:fillRect/>
          </a:stretch>
        </p:blipFill>
        <p:spPr>
          <a:xfrm>
            <a:off x="6955300" y="4402750"/>
            <a:ext cx="7386125" cy="2805125"/>
          </a:xfrm>
          <a:prstGeom prst="rect">
            <a:avLst/>
          </a:prstGeom>
          <a:noFill/>
          <a:ln>
            <a:noFill/>
          </a:ln>
        </p:spPr>
      </p:pic>
      <p:pic>
        <p:nvPicPr>
          <p:cNvPr id="208" name="Google Shape;208;p53"/>
          <p:cNvPicPr preferRelativeResize="0"/>
          <p:nvPr/>
        </p:nvPicPr>
        <p:blipFill>
          <a:blip r:embed="rId4">
            <a:alphaModFix/>
          </a:blip>
          <a:stretch>
            <a:fillRect/>
          </a:stretch>
        </p:blipFill>
        <p:spPr>
          <a:xfrm>
            <a:off x="6955300" y="1337550"/>
            <a:ext cx="7274676" cy="2805125"/>
          </a:xfrm>
          <a:prstGeom prst="rect">
            <a:avLst/>
          </a:prstGeom>
          <a:noFill/>
          <a:ln>
            <a:noFill/>
          </a:ln>
        </p:spPr>
      </p:pic>
      <p:sp>
        <p:nvSpPr>
          <p:cNvPr id="209" name="Google Shape;209;p53"/>
          <p:cNvSpPr/>
          <p:nvPr/>
        </p:nvSpPr>
        <p:spPr>
          <a:xfrm>
            <a:off x="461196" y="449133"/>
            <a:ext cx="6494100" cy="521100"/>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B6981"/>
              </a:buClr>
              <a:buSzPts val="1750"/>
              <a:buFont typeface="Playfair Display SemiBold"/>
              <a:buNone/>
            </a:pPr>
            <a:r>
              <a:rPr lang="en-US" sz="4000" b="1">
                <a:solidFill>
                  <a:srgbClr val="4B6981"/>
                </a:solidFill>
                <a:latin typeface="Playfair Display SemiBold"/>
                <a:ea typeface="Playfair Display SemiBold"/>
                <a:cs typeface="Playfair Display SemiBold"/>
                <a:sym typeface="Playfair Display SemiBold"/>
              </a:rPr>
              <a:t>Word Cloud Analysis</a:t>
            </a:r>
            <a:endParaRPr sz="4000" b="0" i="0" u="none" strike="noStrike" cap="none">
              <a:solidFill>
                <a:schemeClr val="dk1"/>
              </a:solidFill>
              <a:latin typeface="Calibri"/>
              <a:ea typeface="Calibri"/>
              <a:cs typeface="Calibri"/>
              <a:sym typeface="Calibri"/>
            </a:endParaRPr>
          </a:p>
        </p:txBody>
      </p:sp>
      <p:sp>
        <p:nvSpPr>
          <p:cNvPr id="210" name="Google Shape;210;p53"/>
          <p:cNvSpPr txBox="1"/>
          <p:nvPr/>
        </p:nvSpPr>
        <p:spPr>
          <a:xfrm>
            <a:off x="461200" y="1337550"/>
            <a:ext cx="6319500" cy="61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2"/>
                </a:solidFill>
                <a:latin typeface="Playfair Display"/>
                <a:ea typeface="Playfair Display"/>
                <a:cs typeface="Playfair Display"/>
                <a:sym typeface="Playfair Display"/>
              </a:rPr>
              <a:t>The Value of Keywords and Being Specific</a:t>
            </a:r>
            <a:endParaRPr sz="2000" b="1">
              <a:solidFill>
                <a:schemeClr val="dk2"/>
              </a:solidFill>
              <a:latin typeface="Playfair Display"/>
              <a:ea typeface="Playfair Display"/>
              <a:cs typeface="Playfair Display"/>
              <a:sym typeface="Playfair Display"/>
            </a:endParaRPr>
          </a:p>
          <a:p>
            <a:pPr marL="0" lvl="0" indent="0" algn="l" rtl="0">
              <a:spcBef>
                <a:spcPts val="0"/>
              </a:spcBef>
              <a:spcAft>
                <a:spcPts val="0"/>
              </a:spcAft>
              <a:buNone/>
            </a:pPr>
            <a:endParaRPr sz="1200">
              <a:solidFill>
                <a:schemeClr val="dk2"/>
              </a:solidFill>
              <a:latin typeface="Public Sans"/>
              <a:ea typeface="Public Sans"/>
              <a:cs typeface="Public Sans"/>
              <a:sym typeface="Public Sans"/>
            </a:endParaRPr>
          </a:p>
          <a:p>
            <a:pPr marL="457200" lvl="0" indent="-330200" algn="l" rtl="0">
              <a:spcBef>
                <a:spcPts val="0"/>
              </a:spcBef>
              <a:spcAft>
                <a:spcPts val="0"/>
              </a:spcAft>
              <a:buClr>
                <a:schemeClr val="dk2"/>
              </a:buClr>
              <a:buSzPts val="1600"/>
              <a:buFont typeface="Public Sans"/>
              <a:buChar char="●"/>
            </a:pPr>
            <a:r>
              <a:rPr lang="en-US" sz="1600">
                <a:solidFill>
                  <a:schemeClr val="dk2"/>
                </a:solidFill>
                <a:latin typeface="Public Sans"/>
                <a:ea typeface="Public Sans"/>
                <a:cs typeface="Public Sans"/>
                <a:sym typeface="Public Sans"/>
              </a:rPr>
              <a:t>`</a:t>
            </a:r>
            <a:r>
              <a:rPr lang="en-US" sz="1600">
                <a:solidFill>
                  <a:schemeClr val="accent5"/>
                </a:solidFill>
                <a:latin typeface="Public Sans"/>
                <a:ea typeface="Public Sans"/>
                <a:cs typeface="Public Sans"/>
                <a:sym typeface="Public Sans"/>
              </a:rPr>
              <a:t>Computer Science</a:t>
            </a:r>
            <a:r>
              <a:rPr lang="en-US" sz="1600">
                <a:solidFill>
                  <a:schemeClr val="dk2"/>
                </a:solidFill>
                <a:latin typeface="Public Sans"/>
                <a:ea typeface="Public Sans"/>
                <a:cs typeface="Public Sans"/>
                <a:sym typeface="Public Sans"/>
              </a:rPr>
              <a:t>` is notably large in the </a:t>
            </a:r>
            <a:r>
              <a:rPr lang="en-US" sz="1600" b="1">
                <a:solidFill>
                  <a:schemeClr val="dk2"/>
                </a:solidFill>
                <a:latin typeface="Public Sans"/>
                <a:ea typeface="Public Sans"/>
                <a:cs typeface="Public Sans"/>
                <a:sym typeface="Public Sans"/>
              </a:rPr>
              <a:t>Good Fit</a:t>
            </a:r>
            <a:r>
              <a:rPr lang="en-US" sz="1600">
                <a:solidFill>
                  <a:schemeClr val="dk2"/>
                </a:solidFill>
                <a:latin typeface="Public Sans"/>
                <a:ea typeface="Public Sans"/>
                <a:cs typeface="Public Sans"/>
                <a:sym typeface="Public Sans"/>
              </a:rPr>
              <a:t> word clouds. This suggests a formal educational background or direct tie to the field is a stronger indicator of a Good Fit than a Potential Fit or No Fit.</a:t>
            </a:r>
            <a:endParaRPr sz="1600">
              <a:solidFill>
                <a:schemeClr val="dk2"/>
              </a:solidFill>
              <a:latin typeface="Public Sans"/>
              <a:ea typeface="Public Sans"/>
              <a:cs typeface="Public Sans"/>
              <a:sym typeface="Public Sans"/>
            </a:endParaRPr>
          </a:p>
          <a:p>
            <a:pPr marL="0" lvl="0" indent="0" algn="l" rtl="0">
              <a:spcBef>
                <a:spcPts val="0"/>
              </a:spcBef>
              <a:spcAft>
                <a:spcPts val="0"/>
              </a:spcAft>
              <a:buNone/>
            </a:pPr>
            <a:endParaRPr sz="1600">
              <a:solidFill>
                <a:schemeClr val="dk2"/>
              </a:solidFill>
              <a:latin typeface="Public Sans"/>
              <a:ea typeface="Public Sans"/>
              <a:cs typeface="Public Sans"/>
              <a:sym typeface="Public Sans"/>
            </a:endParaRPr>
          </a:p>
          <a:p>
            <a:pPr marL="457200" lvl="0" indent="-330200" algn="l" rtl="0">
              <a:spcBef>
                <a:spcPts val="0"/>
              </a:spcBef>
              <a:spcAft>
                <a:spcPts val="0"/>
              </a:spcAft>
              <a:buClr>
                <a:schemeClr val="dk2"/>
              </a:buClr>
              <a:buSzPts val="1600"/>
              <a:buFont typeface="Public Sans"/>
              <a:buChar char="●"/>
            </a:pPr>
            <a:r>
              <a:rPr lang="en-US" sz="1600">
                <a:solidFill>
                  <a:schemeClr val="dk2"/>
                </a:solidFill>
                <a:latin typeface="Public Sans"/>
                <a:ea typeface="Public Sans"/>
                <a:cs typeface="Public Sans"/>
                <a:sym typeface="Public Sans"/>
              </a:rPr>
              <a:t>The terms `</a:t>
            </a:r>
            <a:r>
              <a:rPr lang="en-US" sz="1600">
                <a:solidFill>
                  <a:schemeClr val="accent5"/>
                </a:solidFill>
                <a:latin typeface="Public Sans"/>
                <a:ea typeface="Public Sans"/>
                <a:cs typeface="Public Sans"/>
                <a:sym typeface="Public Sans"/>
              </a:rPr>
              <a:t>application</a:t>
            </a:r>
            <a:r>
              <a:rPr lang="en-US" sz="1600">
                <a:solidFill>
                  <a:schemeClr val="dk2"/>
                </a:solidFill>
                <a:latin typeface="Public Sans"/>
                <a:ea typeface="Public Sans"/>
                <a:cs typeface="Public Sans"/>
                <a:sym typeface="Public Sans"/>
              </a:rPr>
              <a:t>`, `</a:t>
            </a:r>
            <a:r>
              <a:rPr lang="en-US" sz="1600">
                <a:solidFill>
                  <a:schemeClr val="accent5"/>
                </a:solidFill>
                <a:latin typeface="Public Sans"/>
                <a:ea typeface="Public Sans"/>
                <a:cs typeface="Public Sans"/>
                <a:sym typeface="Public Sans"/>
              </a:rPr>
              <a:t>project</a:t>
            </a:r>
            <a:r>
              <a:rPr lang="en-US" sz="1600">
                <a:solidFill>
                  <a:schemeClr val="dk2"/>
                </a:solidFill>
                <a:latin typeface="Public Sans"/>
                <a:ea typeface="Public Sans"/>
                <a:cs typeface="Public Sans"/>
                <a:sym typeface="Public Sans"/>
              </a:rPr>
              <a:t>`, and `</a:t>
            </a:r>
            <a:r>
              <a:rPr lang="en-US" sz="1600">
                <a:solidFill>
                  <a:schemeClr val="accent5"/>
                </a:solidFill>
                <a:latin typeface="Public Sans"/>
                <a:ea typeface="Public Sans"/>
                <a:cs typeface="Public Sans"/>
                <a:sym typeface="Public Sans"/>
              </a:rPr>
              <a:t>test case</a:t>
            </a:r>
            <a:r>
              <a:rPr lang="en-US" sz="1600">
                <a:solidFill>
                  <a:schemeClr val="dk2"/>
                </a:solidFill>
                <a:latin typeface="Public Sans"/>
                <a:ea typeface="Public Sans"/>
                <a:cs typeface="Public Sans"/>
                <a:sym typeface="Public Sans"/>
              </a:rPr>
              <a:t>` are highly visible in the </a:t>
            </a:r>
            <a:r>
              <a:rPr lang="en-US" sz="1600" b="1">
                <a:solidFill>
                  <a:schemeClr val="dk2"/>
                </a:solidFill>
                <a:latin typeface="Public Sans"/>
                <a:ea typeface="Public Sans"/>
                <a:cs typeface="Public Sans"/>
                <a:sym typeface="Public Sans"/>
              </a:rPr>
              <a:t>Potential</a:t>
            </a:r>
            <a:r>
              <a:rPr lang="en-US" sz="1600">
                <a:solidFill>
                  <a:schemeClr val="dk2"/>
                </a:solidFill>
                <a:latin typeface="Public Sans"/>
                <a:ea typeface="Public Sans"/>
                <a:cs typeface="Public Sans"/>
                <a:sym typeface="Public Sans"/>
              </a:rPr>
              <a:t> and </a:t>
            </a:r>
            <a:r>
              <a:rPr lang="en-US" sz="1600" b="1">
                <a:solidFill>
                  <a:schemeClr val="dk2"/>
                </a:solidFill>
                <a:latin typeface="Public Sans"/>
                <a:ea typeface="Public Sans"/>
                <a:cs typeface="Public Sans"/>
                <a:sym typeface="Public Sans"/>
              </a:rPr>
              <a:t>Good Fit </a:t>
            </a:r>
            <a:r>
              <a:rPr lang="en-US" sz="1600">
                <a:solidFill>
                  <a:schemeClr val="dk2"/>
                </a:solidFill>
                <a:latin typeface="Public Sans"/>
                <a:ea typeface="Public Sans"/>
                <a:cs typeface="Public Sans"/>
                <a:sym typeface="Public Sans"/>
              </a:rPr>
              <a:t>clouds, implying that a focus on deliverables (projects/applications) and quality assurance (test cases) is crucial for a positive outcome.</a:t>
            </a:r>
            <a:endParaRPr sz="1600">
              <a:solidFill>
                <a:schemeClr val="dk2"/>
              </a:solidFill>
              <a:latin typeface="Public Sans"/>
              <a:ea typeface="Public Sans"/>
              <a:cs typeface="Public Sans"/>
              <a:sym typeface="Public Sans"/>
            </a:endParaRPr>
          </a:p>
          <a:p>
            <a:pPr marL="0" lvl="0" indent="0" algn="l" rtl="0">
              <a:spcBef>
                <a:spcPts val="0"/>
              </a:spcBef>
              <a:spcAft>
                <a:spcPts val="0"/>
              </a:spcAft>
              <a:buNone/>
            </a:pPr>
            <a:endParaRPr sz="1600">
              <a:solidFill>
                <a:schemeClr val="dk2"/>
              </a:solidFill>
              <a:latin typeface="Public Sans"/>
              <a:ea typeface="Public Sans"/>
              <a:cs typeface="Public Sans"/>
              <a:sym typeface="Public Sans"/>
            </a:endParaRPr>
          </a:p>
          <a:p>
            <a:pPr marL="0" lvl="0" indent="0" algn="l" rtl="0">
              <a:spcBef>
                <a:spcPts val="0"/>
              </a:spcBef>
              <a:spcAft>
                <a:spcPts val="0"/>
              </a:spcAft>
              <a:buNone/>
            </a:pPr>
            <a:r>
              <a:rPr lang="en-US" sz="1600">
                <a:solidFill>
                  <a:schemeClr val="dk2"/>
                </a:solidFill>
                <a:latin typeface="Public Sans"/>
                <a:ea typeface="Public Sans"/>
                <a:cs typeface="Public Sans"/>
                <a:sym typeface="Public Sans"/>
              </a:rPr>
              <a:t>Both of these suggest that there is a strong correlation with foundational knowledge, customer/stakeholder interaction, and tangible outcomes.</a:t>
            </a:r>
            <a:endParaRPr sz="1600">
              <a:solidFill>
                <a:schemeClr val="dk2"/>
              </a:solidFill>
              <a:latin typeface="Public Sans"/>
              <a:ea typeface="Public Sans"/>
              <a:cs typeface="Public Sans"/>
              <a:sym typeface="Public Sans"/>
            </a:endParaRPr>
          </a:p>
          <a:p>
            <a:pPr marL="0" lvl="0" indent="0" algn="l" rtl="0">
              <a:spcBef>
                <a:spcPts val="0"/>
              </a:spcBef>
              <a:spcAft>
                <a:spcPts val="0"/>
              </a:spcAft>
              <a:buNone/>
            </a:pPr>
            <a:endParaRPr sz="1600">
              <a:solidFill>
                <a:schemeClr val="dk2"/>
              </a:solidFill>
              <a:latin typeface="Public Sans"/>
              <a:ea typeface="Public Sans"/>
              <a:cs typeface="Public Sans"/>
              <a:sym typeface="Public Sans"/>
            </a:endParaRPr>
          </a:p>
          <a:p>
            <a:pPr marL="457200" lvl="0" indent="-330200" algn="l" rtl="0">
              <a:spcBef>
                <a:spcPts val="0"/>
              </a:spcBef>
              <a:spcAft>
                <a:spcPts val="0"/>
              </a:spcAft>
              <a:buClr>
                <a:schemeClr val="dk2"/>
              </a:buClr>
              <a:buSzPts val="1600"/>
              <a:buFont typeface="Public Sans"/>
              <a:buChar char="●"/>
            </a:pPr>
            <a:r>
              <a:rPr lang="en-US" sz="1600">
                <a:solidFill>
                  <a:schemeClr val="dk2"/>
                </a:solidFill>
                <a:latin typeface="Public Sans"/>
                <a:ea typeface="Public Sans"/>
                <a:cs typeface="Public Sans"/>
                <a:sym typeface="Public Sans"/>
              </a:rPr>
              <a:t>The </a:t>
            </a:r>
            <a:r>
              <a:rPr lang="en-US" sz="1600" b="1">
                <a:solidFill>
                  <a:schemeClr val="dk2"/>
                </a:solidFill>
                <a:latin typeface="Public Sans"/>
                <a:ea typeface="Public Sans"/>
                <a:cs typeface="Public Sans"/>
                <a:sym typeface="Public Sans"/>
              </a:rPr>
              <a:t>No Fit</a:t>
            </a:r>
            <a:r>
              <a:rPr lang="en-US" sz="1600">
                <a:solidFill>
                  <a:schemeClr val="dk2"/>
                </a:solidFill>
                <a:latin typeface="Public Sans"/>
                <a:ea typeface="Public Sans"/>
                <a:cs typeface="Public Sans"/>
                <a:sym typeface="Public Sans"/>
              </a:rPr>
              <a:t> cloud contains very generic, business/workplace terms like `</a:t>
            </a:r>
            <a:r>
              <a:rPr lang="en-US" sz="1600">
                <a:solidFill>
                  <a:schemeClr val="accent5"/>
                </a:solidFill>
                <a:latin typeface="Public Sans"/>
                <a:ea typeface="Public Sans"/>
                <a:cs typeface="Public Sans"/>
                <a:sym typeface="Public Sans"/>
              </a:rPr>
              <a:t>support</a:t>
            </a:r>
            <a:r>
              <a:rPr lang="en-US" sz="1600">
                <a:solidFill>
                  <a:schemeClr val="dk2"/>
                </a:solidFill>
                <a:latin typeface="Public Sans"/>
                <a:ea typeface="Public Sans"/>
                <a:cs typeface="Public Sans"/>
                <a:sym typeface="Public Sans"/>
              </a:rPr>
              <a:t>`, `</a:t>
            </a:r>
            <a:r>
              <a:rPr lang="en-US" sz="1600">
                <a:solidFill>
                  <a:schemeClr val="accent5"/>
                </a:solidFill>
                <a:latin typeface="Public Sans"/>
                <a:ea typeface="Public Sans"/>
                <a:cs typeface="Public Sans"/>
                <a:sym typeface="Public Sans"/>
              </a:rPr>
              <a:t>experience</a:t>
            </a:r>
            <a:r>
              <a:rPr lang="en-US" sz="1600">
                <a:solidFill>
                  <a:schemeClr val="dk2"/>
                </a:solidFill>
                <a:latin typeface="Public Sans"/>
                <a:ea typeface="Public Sans"/>
                <a:cs typeface="Public Sans"/>
                <a:sym typeface="Public Sans"/>
              </a:rPr>
              <a:t>`, `</a:t>
            </a:r>
            <a:r>
              <a:rPr lang="en-US" sz="1600">
                <a:solidFill>
                  <a:schemeClr val="accent5"/>
                </a:solidFill>
                <a:latin typeface="Public Sans"/>
                <a:ea typeface="Public Sans"/>
                <a:cs typeface="Public Sans"/>
                <a:sym typeface="Public Sans"/>
              </a:rPr>
              <a:t>team</a:t>
            </a:r>
            <a:r>
              <a:rPr lang="en-US" sz="1600">
                <a:solidFill>
                  <a:schemeClr val="dk2"/>
                </a:solidFill>
                <a:latin typeface="Public Sans"/>
                <a:ea typeface="Public Sans"/>
                <a:cs typeface="Public Sans"/>
                <a:sym typeface="Public Sans"/>
              </a:rPr>
              <a:t>`, and more. While these are necessary, they are not differentiating factors. Their large size suggests that these are the minimum common denominator words, and their over representation without other key technical terms leads to a "No Fit" classification.</a:t>
            </a:r>
            <a:endParaRPr sz="1600">
              <a:solidFill>
                <a:schemeClr val="dk2"/>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54" descr="preencoded.png"/>
          <p:cNvPicPr preferRelativeResize="0"/>
          <p:nvPr/>
        </p:nvPicPr>
        <p:blipFill rotWithShape="1">
          <a:blip r:embed="rId3">
            <a:alphaModFix/>
          </a:blip>
          <a:srcRect t="15131"/>
          <a:stretch/>
        </p:blipFill>
        <p:spPr>
          <a:xfrm>
            <a:off x="0" y="-2"/>
            <a:ext cx="14630400" cy="3101875"/>
          </a:xfrm>
          <a:prstGeom prst="rect">
            <a:avLst/>
          </a:prstGeom>
          <a:noFill/>
          <a:ln>
            <a:noFill/>
          </a:ln>
        </p:spPr>
      </p:pic>
      <p:sp>
        <p:nvSpPr>
          <p:cNvPr id="217" name="Google Shape;217;p54"/>
          <p:cNvSpPr/>
          <p:nvPr/>
        </p:nvSpPr>
        <p:spPr>
          <a:xfrm>
            <a:off x="396821" y="3366785"/>
            <a:ext cx="6494100" cy="521100"/>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B6981"/>
              </a:buClr>
              <a:buSzPts val="1750"/>
              <a:buFont typeface="Playfair Display SemiBold"/>
              <a:buNone/>
            </a:pPr>
            <a:r>
              <a:rPr lang="en-US" sz="3600" b="1" i="0" u="none" strike="noStrike" cap="none">
                <a:solidFill>
                  <a:srgbClr val="4B6981"/>
                </a:solidFill>
                <a:latin typeface="Playfair Display SemiBold"/>
                <a:ea typeface="Playfair Display SemiBold"/>
                <a:cs typeface="Playfair Display SemiBold"/>
                <a:sym typeface="Playfair Display SemiBold"/>
              </a:rPr>
              <a:t>Class Imbalance</a:t>
            </a:r>
            <a:endParaRPr sz="3600" b="0" i="0" u="none" strike="noStrike" cap="none">
              <a:solidFill>
                <a:schemeClr val="dk1"/>
              </a:solidFill>
              <a:latin typeface="Calibri"/>
              <a:ea typeface="Calibri"/>
              <a:cs typeface="Calibri"/>
              <a:sym typeface="Calibri"/>
            </a:endParaRPr>
          </a:p>
        </p:txBody>
      </p:sp>
      <p:sp>
        <p:nvSpPr>
          <p:cNvPr id="218" name="Google Shape;218;p54"/>
          <p:cNvSpPr/>
          <p:nvPr/>
        </p:nvSpPr>
        <p:spPr>
          <a:xfrm>
            <a:off x="10315975" y="5487322"/>
            <a:ext cx="3874200" cy="148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a:solidFill>
                  <a:srgbClr val="6F655D"/>
                </a:solidFill>
                <a:latin typeface="Public Sans"/>
                <a:ea typeface="Public Sans"/>
                <a:cs typeface="Public Sans"/>
                <a:sym typeface="Public Sans"/>
              </a:rPr>
              <a:t>Analysis revealed a significant imbalance: "No Fit" samples (~3143) are roughly double the count of "Good Fit" (~1542) or "Potential Fit" (~1556) samples.</a:t>
            </a:r>
            <a:endParaRPr sz="1800">
              <a:solidFill>
                <a:srgbClr val="6F655D"/>
              </a:solidFill>
              <a:latin typeface="Public Sans"/>
              <a:ea typeface="Public Sans"/>
              <a:cs typeface="Public Sans"/>
              <a:sym typeface="Public Sans"/>
            </a:endParaRPr>
          </a:p>
        </p:txBody>
      </p:sp>
      <p:pic>
        <p:nvPicPr>
          <p:cNvPr id="219" name="Google Shape;219;p54"/>
          <p:cNvPicPr preferRelativeResize="0"/>
          <p:nvPr/>
        </p:nvPicPr>
        <p:blipFill>
          <a:blip r:embed="rId4">
            <a:alphaModFix/>
          </a:blip>
          <a:stretch>
            <a:fillRect/>
          </a:stretch>
        </p:blipFill>
        <p:spPr>
          <a:xfrm>
            <a:off x="302874" y="4778051"/>
            <a:ext cx="9760599" cy="3201550"/>
          </a:xfrm>
          <a:prstGeom prst="rect">
            <a:avLst/>
          </a:prstGeom>
          <a:noFill/>
          <a:ln>
            <a:noFill/>
          </a:ln>
        </p:spPr>
      </p:pic>
      <p:sp>
        <p:nvSpPr>
          <p:cNvPr id="220" name="Google Shape;220;p54"/>
          <p:cNvSpPr txBox="1"/>
          <p:nvPr/>
        </p:nvSpPr>
        <p:spPr>
          <a:xfrm>
            <a:off x="206050" y="4127675"/>
            <a:ext cx="13844700" cy="5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6F655D"/>
                </a:solidFill>
                <a:latin typeface="Public Sans"/>
                <a:ea typeface="Public Sans"/>
                <a:cs typeface="Public Sans"/>
                <a:sym typeface="Public Sans"/>
              </a:rPr>
              <a:t>Class imbalance, where one class significantly outnumbers another, can bias models towards the majority class. It can also result in giving the model seemingly higher baseline accuracy, while the other metrics can be lower; ie., A model could achieve high accuracy (around 60-70%) simply by guessing "No Fit" frequently.</a:t>
            </a:r>
            <a:endParaRPr sz="29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5"/>
          <p:cNvSpPr/>
          <p:nvPr/>
        </p:nvSpPr>
        <p:spPr>
          <a:xfrm>
            <a:off x="6029184" y="5323876"/>
            <a:ext cx="578700" cy="1938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layfair Display"/>
              <a:buNone/>
            </a:pPr>
            <a:r>
              <a:rPr lang="en-US" sz="1200" b="0" i="0" u="none" strike="noStrike" cap="none">
                <a:solidFill>
                  <a:srgbClr val="6F655D"/>
                </a:solidFill>
                <a:latin typeface="Playfair Display"/>
                <a:ea typeface="Playfair Display"/>
                <a:cs typeface="Playfair Display"/>
                <a:sym typeface="Playfair Display"/>
              </a:rPr>
              <a:t>02</a:t>
            </a:r>
            <a:endParaRPr sz="1200" b="0" i="0" u="none" strike="noStrike" cap="none">
              <a:solidFill>
                <a:schemeClr val="dk1"/>
              </a:solidFill>
              <a:latin typeface="Calibri"/>
              <a:ea typeface="Calibri"/>
              <a:cs typeface="Calibri"/>
              <a:sym typeface="Calibri"/>
            </a:endParaRPr>
          </a:p>
        </p:txBody>
      </p:sp>
      <p:sp>
        <p:nvSpPr>
          <p:cNvPr id="227" name="Google Shape;227;p55"/>
          <p:cNvSpPr/>
          <p:nvPr/>
        </p:nvSpPr>
        <p:spPr>
          <a:xfrm>
            <a:off x="6029206" y="5564505"/>
            <a:ext cx="8058300" cy="22800"/>
          </a:xfrm>
          <a:prstGeom prst="rect">
            <a:avLst/>
          </a:prstGeom>
          <a:solidFill>
            <a:srgbClr val="CCC4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5"/>
          <p:cNvSpPr/>
          <p:nvPr/>
        </p:nvSpPr>
        <p:spPr>
          <a:xfrm>
            <a:off x="6029195" y="5687723"/>
            <a:ext cx="3891000" cy="2481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800" b="1">
                <a:solidFill>
                  <a:srgbClr val="6F655D"/>
                </a:solidFill>
                <a:latin typeface="Playfair Display SemiBold"/>
                <a:ea typeface="Playfair Display SemiBold"/>
                <a:cs typeface="Playfair Display SemiBold"/>
                <a:sym typeface="Playfair Display SemiBold"/>
              </a:rPr>
              <a:t>Reproducible Dataset Export</a:t>
            </a:r>
            <a:endParaRPr sz="1800" b="0" i="0" u="none" strike="noStrike" cap="none">
              <a:solidFill>
                <a:schemeClr val="dk1"/>
              </a:solidFill>
              <a:latin typeface="Calibri"/>
              <a:ea typeface="Calibri"/>
              <a:cs typeface="Calibri"/>
              <a:sym typeface="Calibri"/>
            </a:endParaRPr>
          </a:p>
        </p:txBody>
      </p:sp>
      <p:sp>
        <p:nvSpPr>
          <p:cNvPr id="229" name="Google Shape;229;p55"/>
          <p:cNvSpPr/>
          <p:nvPr/>
        </p:nvSpPr>
        <p:spPr>
          <a:xfrm>
            <a:off x="6029206" y="2505075"/>
            <a:ext cx="155100" cy="1938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layfair Display"/>
              <a:buNone/>
            </a:pPr>
            <a:r>
              <a:rPr lang="en-US" sz="1200" b="0" i="0" u="none" strike="noStrike" cap="none">
                <a:solidFill>
                  <a:srgbClr val="6F655D"/>
                </a:solidFill>
                <a:latin typeface="Playfair Display"/>
                <a:ea typeface="Playfair Display"/>
                <a:cs typeface="Playfair Display"/>
                <a:sym typeface="Playfair Display"/>
              </a:rPr>
              <a:t>01</a:t>
            </a:r>
            <a:endParaRPr sz="1200" b="0" i="0" u="none" strike="noStrike" cap="none">
              <a:solidFill>
                <a:schemeClr val="dk1"/>
              </a:solidFill>
              <a:latin typeface="Calibri"/>
              <a:ea typeface="Calibri"/>
              <a:cs typeface="Calibri"/>
              <a:sym typeface="Calibri"/>
            </a:endParaRPr>
          </a:p>
        </p:txBody>
      </p:sp>
      <p:sp>
        <p:nvSpPr>
          <p:cNvPr id="230" name="Google Shape;230;p55"/>
          <p:cNvSpPr/>
          <p:nvPr/>
        </p:nvSpPr>
        <p:spPr>
          <a:xfrm>
            <a:off x="6029206" y="2745700"/>
            <a:ext cx="8058300" cy="22800"/>
          </a:xfrm>
          <a:prstGeom prst="rect">
            <a:avLst/>
          </a:prstGeom>
          <a:solidFill>
            <a:srgbClr val="E1C2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5"/>
          <p:cNvSpPr/>
          <p:nvPr/>
        </p:nvSpPr>
        <p:spPr>
          <a:xfrm>
            <a:off x="6029196" y="2868925"/>
            <a:ext cx="3681600" cy="2481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900" b="1">
                <a:solidFill>
                  <a:srgbClr val="6F655D"/>
                </a:solidFill>
                <a:latin typeface="Playfair Display SemiBold"/>
                <a:ea typeface="Playfair Display SemiBold"/>
                <a:cs typeface="Playfair Display SemiBold"/>
                <a:sym typeface="Playfair Display SemiBold"/>
              </a:rPr>
              <a:t>Tokenization for Deep Learning</a:t>
            </a:r>
            <a:endParaRPr sz="1900" b="0" i="0" u="none" strike="noStrike" cap="none">
              <a:solidFill>
                <a:schemeClr val="dk1"/>
              </a:solidFill>
              <a:latin typeface="Calibri"/>
              <a:ea typeface="Calibri"/>
              <a:cs typeface="Calibri"/>
              <a:sym typeface="Calibri"/>
            </a:endParaRPr>
          </a:p>
        </p:txBody>
      </p:sp>
      <p:sp>
        <p:nvSpPr>
          <p:cNvPr id="232" name="Google Shape;232;p55"/>
          <p:cNvSpPr/>
          <p:nvPr/>
        </p:nvSpPr>
        <p:spPr>
          <a:xfrm>
            <a:off x="6029200" y="3253700"/>
            <a:ext cx="8058300" cy="1933500"/>
          </a:xfrm>
          <a:prstGeom prst="rect">
            <a:avLst/>
          </a:prstGeom>
          <a:noFill/>
          <a:ln>
            <a:noFill/>
          </a:ln>
        </p:spPr>
        <p:txBody>
          <a:bodyPr spcFirstLastPara="1" wrap="square" lIns="0" tIns="0" rIns="0" bIns="0" anchor="t" anchorCtr="0">
            <a:noAutofit/>
          </a:bodyPr>
          <a:lstStyle/>
          <a:p>
            <a:pPr marL="457200" marR="0" lvl="0" indent="-311150" algn="l" rtl="0">
              <a:lnSpc>
                <a:spcPct val="163000"/>
              </a:lnSpc>
              <a:spcBef>
                <a:spcPts val="0"/>
              </a:spcBef>
              <a:spcAft>
                <a:spcPts val="0"/>
              </a:spcAft>
              <a:buClr>
                <a:srgbClr val="6F655D"/>
              </a:buClr>
              <a:buSzPts val="1300"/>
              <a:buFont typeface="Public Sans"/>
              <a:buChar char="●"/>
            </a:pPr>
            <a:r>
              <a:rPr lang="en-US" sz="1300">
                <a:solidFill>
                  <a:srgbClr val="6F655D"/>
                </a:solidFill>
                <a:latin typeface="Public Sans"/>
                <a:ea typeface="Public Sans"/>
                <a:cs typeface="Public Sans"/>
                <a:sym typeface="Public Sans"/>
              </a:rPr>
              <a:t>We utilized the DistilBERT Tokenizer via the Hugging Face transformers library, which is essential for working with large language models.</a:t>
            </a:r>
            <a:endParaRPr sz="1300">
              <a:solidFill>
                <a:srgbClr val="6F655D"/>
              </a:solidFill>
              <a:latin typeface="Public Sans"/>
              <a:ea typeface="Public Sans"/>
              <a:cs typeface="Public Sans"/>
              <a:sym typeface="Public Sans"/>
            </a:endParaRPr>
          </a:p>
          <a:p>
            <a:pPr marL="457200" marR="0" lvl="0" indent="-311150" algn="l" rtl="0">
              <a:lnSpc>
                <a:spcPct val="163000"/>
              </a:lnSpc>
              <a:spcBef>
                <a:spcPts val="0"/>
              </a:spcBef>
              <a:spcAft>
                <a:spcPts val="0"/>
              </a:spcAft>
              <a:buClr>
                <a:srgbClr val="6F655D"/>
              </a:buClr>
              <a:buSzPts val="1300"/>
              <a:buFont typeface="Public Sans"/>
              <a:buChar char="●"/>
            </a:pPr>
            <a:r>
              <a:rPr lang="en-US" sz="1300" b="1">
                <a:solidFill>
                  <a:srgbClr val="6F655D"/>
                </a:solidFill>
                <a:latin typeface="Public Sans"/>
                <a:ea typeface="Public Sans"/>
                <a:cs typeface="Public Sans"/>
                <a:sym typeface="Public Sans"/>
              </a:rPr>
              <a:t>Subword Handling:</a:t>
            </a:r>
            <a:r>
              <a:rPr lang="en-US" sz="1300">
                <a:solidFill>
                  <a:srgbClr val="6F655D"/>
                </a:solidFill>
                <a:latin typeface="Public Sans"/>
                <a:ea typeface="Public Sans"/>
                <a:cs typeface="Public Sans"/>
                <a:sym typeface="Public Sans"/>
              </a:rPr>
              <a:t> The tokenizer splits words into subword units, allowing the model to handle typos, rare vocabulary, and out-of-vocabulary words effectively.</a:t>
            </a:r>
            <a:endParaRPr sz="1300">
              <a:solidFill>
                <a:srgbClr val="6F655D"/>
              </a:solidFill>
              <a:latin typeface="Public Sans"/>
              <a:ea typeface="Public Sans"/>
              <a:cs typeface="Public Sans"/>
              <a:sym typeface="Public Sans"/>
            </a:endParaRPr>
          </a:p>
          <a:p>
            <a:pPr marL="457200" marR="0" lvl="0" indent="-311150" algn="l" rtl="0">
              <a:lnSpc>
                <a:spcPct val="163000"/>
              </a:lnSpc>
              <a:spcBef>
                <a:spcPts val="0"/>
              </a:spcBef>
              <a:spcAft>
                <a:spcPts val="0"/>
              </a:spcAft>
              <a:buClr>
                <a:srgbClr val="6F655D"/>
              </a:buClr>
              <a:buSzPts val="1300"/>
              <a:buFont typeface="Public Sans"/>
              <a:buChar char="●"/>
            </a:pPr>
            <a:r>
              <a:rPr lang="en-US" sz="1300" b="1">
                <a:solidFill>
                  <a:srgbClr val="6F655D"/>
                </a:solidFill>
                <a:latin typeface="Public Sans"/>
                <a:ea typeface="Public Sans"/>
                <a:cs typeface="Public Sans"/>
                <a:sym typeface="Public Sans"/>
              </a:rPr>
              <a:t>Uniform Input:</a:t>
            </a:r>
            <a:r>
              <a:rPr lang="en-US" sz="1300">
                <a:solidFill>
                  <a:srgbClr val="6F655D"/>
                </a:solidFill>
                <a:latin typeface="Public Sans"/>
                <a:ea typeface="Public Sans"/>
                <a:cs typeface="Public Sans"/>
                <a:sym typeface="Public Sans"/>
              </a:rPr>
              <a:t> Input text was systematically cut off if it exceeded the maximum sequence length of 512 tokens.</a:t>
            </a:r>
            <a:endParaRPr sz="1300">
              <a:solidFill>
                <a:srgbClr val="6F655D"/>
              </a:solidFill>
              <a:latin typeface="Public Sans"/>
              <a:ea typeface="Public Sans"/>
              <a:cs typeface="Public Sans"/>
              <a:sym typeface="Public Sans"/>
            </a:endParaRPr>
          </a:p>
        </p:txBody>
      </p:sp>
      <p:sp>
        <p:nvSpPr>
          <p:cNvPr id="233" name="Google Shape;233;p55"/>
          <p:cNvSpPr/>
          <p:nvPr/>
        </p:nvSpPr>
        <p:spPr>
          <a:xfrm>
            <a:off x="6029200" y="6105851"/>
            <a:ext cx="8058300" cy="1780200"/>
          </a:xfrm>
          <a:prstGeom prst="rect">
            <a:avLst/>
          </a:prstGeom>
          <a:noFill/>
          <a:ln>
            <a:noFill/>
          </a:ln>
        </p:spPr>
        <p:txBody>
          <a:bodyPr spcFirstLastPara="1" wrap="square" lIns="0" tIns="0" rIns="0" bIns="0" anchor="t" anchorCtr="0">
            <a:noAutofit/>
          </a:bodyPr>
          <a:lstStyle/>
          <a:p>
            <a:pPr marL="457200" marR="0" lvl="0" indent="-311150" algn="l" rtl="0">
              <a:lnSpc>
                <a:spcPct val="162500"/>
              </a:lnSpc>
              <a:spcBef>
                <a:spcPts val="0"/>
              </a:spcBef>
              <a:spcAft>
                <a:spcPts val="0"/>
              </a:spcAft>
              <a:buSzPts val="1300"/>
              <a:buFont typeface="Public Sans"/>
              <a:buChar char="●"/>
            </a:pPr>
            <a:r>
              <a:rPr lang="en-US" sz="1300" b="1">
                <a:solidFill>
                  <a:srgbClr val="6F655D"/>
                </a:solidFill>
                <a:latin typeface="Public Sans"/>
                <a:ea typeface="Public Sans"/>
                <a:cs typeface="Public Sans"/>
                <a:sym typeface="Public Sans"/>
              </a:rPr>
              <a:t>Saving to Hub:</a:t>
            </a:r>
            <a:r>
              <a:rPr lang="en-US" sz="1300">
                <a:solidFill>
                  <a:srgbClr val="6F655D"/>
                </a:solidFill>
                <a:latin typeface="Public Sans"/>
                <a:ea typeface="Public Sans"/>
                <a:cs typeface="Public Sans"/>
                <a:sym typeface="Public Sans"/>
              </a:rPr>
              <a:t> The completely processed and tokenized dataset was pushed to the Hugging Face Hub under the repository “</a:t>
            </a:r>
            <a:r>
              <a:rPr lang="en-US" sz="1300" i="1">
                <a:solidFill>
                  <a:schemeClr val="accent5"/>
                </a:solidFill>
                <a:latin typeface="Public Sans"/>
                <a:ea typeface="Public Sans"/>
                <a:cs typeface="Public Sans"/>
                <a:sym typeface="Public Sans"/>
              </a:rPr>
              <a:t>persona-156/tokenized-resume-fit-data”</a:t>
            </a:r>
            <a:r>
              <a:rPr lang="en-US" sz="1300">
                <a:solidFill>
                  <a:srgbClr val="6F655D"/>
                </a:solidFill>
                <a:latin typeface="Public Sans"/>
                <a:ea typeface="Public Sans"/>
                <a:cs typeface="Public Sans"/>
                <a:sym typeface="Public Sans"/>
              </a:rPr>
              <a:t>.</a:t>
            </a:r>
            <a:endParaRPr sz="1300">
              <a:solidFill>
                <a:srgbClr val="6F655D"/>
              </a:solidFill>
              <a:latin typeface="Public Sans"/>
              <a:ea typeface="Public Sans"/>
              <a:cs typeface="Public Sans"/>
              <a:sym typeface="Public Sans"/>
            </a:endParaRPr>
          </a:p>
          <a:p>
            <a:pPr marL="457200" marR="0" lvl="0" indent="-311150" algn="l" rtl="0">
              <a:lnSpc>
                <a:spcPct val="162500"/>
              </a:lnSpc>
              <a:spcBef>
                <a:spcPts val="0"/>
              </a:spcBef>
              <a:spcAft>
                <a:spcPts val="0"/>
              </a:spcAft>
              <a:buClr>
                <a:srgbClr val="6F655D"/>
              </a:buClr>
              <a:buSzPts val="1300"/>
              <a:buFont typeface="Public Sans"/>
              <a:buChar char="●"/>
            </a:pPr>
            <a:r>
              <a:rPr lang="en-US" sz="1300" b="1">
                <a:solidFill>
                  <a:srgbClr val="6F655D"/>
                </a:solidFill>
                <a:latin typeface="Public Sans"/>
                <a:ea typeface="Public Sans"/>
                <a:cs typeface="Public Sans"/>
                <a:sym typeface="Public Sans"/>
              </a:rPr>
              <a:t>Benefits:</a:t>
            </a:r>
            <a:r>
              <a:rPr lang="en-US" sz="1300">
                <a:solidFill>
                  <a:srgbClr val="6F655D"/>
                </a:solidFill>
                <a:latin typeface="Public Sans"/>
                <a:ea typeface="Public Sans"/>
                <a:cs typeface="Public Sans"/>
                <a:sym typeface="Public Sans"/>
              </a:rPr>
              <a:t> This workflow ensures reproducibility by making the exact training data readily accessible to any team member or training environment with a single line of code, bypassing the need to run the entire cleaning pipeline repeatedly.</a:t>
            </a:r>
            <a:endParaRPr sz="1300">
              <a:solidFill>
                <a:srgbClr val="6F655D"/>
              </a:solidFill>
              <a:latin typeface="Public Sans"/>
              <a:ea typeface="Public Sans"/>
              <a:cs typeface="Public Sans"/>
              <a:sym typeface="Public Sans"/>
            </a:endParaRPr>
          </a:p>
        </p:txBody>
      </p:sp>
      <p:pic>
        <p:nvPicPr>
          <p:cNvPr id="234" name="Google Shape;234;p55" descr="preencoded.png"/>
          <p:cNvPicPr preferRelativeResize="0"/>
          <p:nvPr/>
        </p:nvPicPr>
        <p:blipFill rotWithShape="1">
          <a:blip r:embed="rId3">
            <a:alphaModFix/>
          </a:blip>
          <a:srcRect/>
          <a:stretch/>
        </p:blipFill>
        <p:spPr>
          <a:xfrm>
            <a:off x="0" y="0"/>
            <a:ext cx="6035040" cy="8229600"/>
          </a:xfrm>
          <a:prstGeom prst="rect">
            <a:avLst/>
          </a:prstGeom>
          <a:noFill/>
          <a:ln>
            <a:noFill/>
          </a:ln>
        </p:spPr>
      </p:pic>
      <p:sp>
        <p:nvSpPr>
          <p:cNvPr id="235" name="Google Shape;235;p55"/>
          <p:cNvSpPr/>
          <p:nvPr/>
        </p:nvSpPr>
        <p:spPr>
          <a:xfrm>
            <a:off x="6029200" y="428186"/>
            <a:ext cx="7940700" cy="1065900"/>
          </a:xfrm>
          <a:prstGeom prst="rect">
            <a:avLst/>
          </a:prstGeom>
          <a:noFill/>
          <a:ln>
            <a:noFill/>
          </a:ln>
        </p:spPr>
        <p:txBody>
          <a:bodyPr spcFirstLastPara="1" wrap="square" lIns="0" tIns="0" rIns="0" bIns="0" anchor="t" anchorCtr="0">
            <a:noAutofit/>
          </a:bodyPr>
          <a:lstStyle/>
          <a:p>
            <a:pPr marL="0" marR="0" lvl="0" indent="0" algn="l" rtl="0">
              <a:lnSpc>
                <a:spcPct val="127083"/>
              </a:lnSpc>
              <a:spcBef>
                <a:spcPts val="0"/>
              </a:spcBef>
              <a:spcAft>
                <a:spcPts val="0"/>
              </a:spcAft>
              <a:buClr>
                <a:srgbClr val="4B6981"/>
              </a:buClr>
              <a:buSzPts val="2400"/>
              <a:buFont typeface="Playfair Display SemiBold"/>
              <a:buNone/>
            </a:pPr>
            <a:r>
              <a:rPr lang="en-US" sz="2600" b="1">
                <a:solidFill>
                  <a:srgbClr val="4B6981"/>
                </a:solidFill>
                <a:latin typeface="Playfair Display SemiBold"/>
                <a:ea typeface="Playfair Display SemiBold"/>
                <a:cs typeface="Playfair Display SemiBold"/>
                <a:sym typeface="Playfair Display SemiBold"/>
              </a:rPr>
              <a:t>Advanced Preprocessing: Tokenization &amp; Final Dataset Export</a:t>
            </a:r>
            <a:endParaRPr sz="2600" b="0" i="0" u="none" strike="noStrike" cap="none">
              <a:solidFill>
                <a:schemeClr val="dk1"/>
              </a:solidFill>
              <a:latin typeface="Calibri"/>
              <a:ea typeface="Calibri"/>
              <a:cs typeface="Calibri"/>
              <a:sym typeface="Calibri"/>
            </a:endParaRPr>
          </a:p>
        </p:txBody>
      </p:sp>
      <p:sp>
        <p:nvSpPr>
          <p:cNvPr id="236" name="Google Shape;236;p55"/>
          <p:cNvSpPr/>
          <p:nvPr/>
        </p:nvSpPr>
        <p:spPr>
          <a:xfrm>
            <a:off x="6029200" y="1562876"/>
            <a:ext cx="8058300" cy="670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6F655D"/>
              </a:buClr>
              <a:buSzPts val="1200"/>
              <a:buFont typeface="Public Sans"/>
              <a:buNone/>
            </a:pPr>
            <a:r>
              <a:rPr lang="en-US" sz="1500">
                <a:solidFill>
                  <a:srgbClr val="6F655D"/>
                </a:solidFill>
                <a:latin typeface="Public Sans"/>
                <a:ea typeface="Public Sans"/>
                <a:cs typeface="Public Sans"/>
                <a:sym typeface="Public Sans"/>
              </a:rPr>
              <a:t>I</a:t>
            </a:r>
            <a:r>
              <a:rPr lang="en-US" sz="1600">
                <a:solidFill>
                  <a:srgbClr val="6F655D"/>
                </a:solidFill>
                <a:latin typeface="Public Sans"/>
                <a:ea typeface="Public Sans"/>
                <a:cs typeface="Public Sans"/>
                <a:sym typeface="Public Sans"/>
              </a:rPr>
              <a:t>n this stage, we transformed the cleaned text into numerical tensors, making it ready for ingestion by a Transformer model (like DistilBERT), and prepares the final data artifact for training.</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6" descr="preencoded.png"/>
          <p:cNvPicPr preferRelativeResize="0"/>
          <p:nvPr/>
        </p:nvPicPr>
        <p:blipFill rotWithShape="1">
          <a:blip r:embed="rId3">
            <a:alphaModFix/>
          </a:blip>
          <a:srcRect/>
          <a:stretch/>
        </p:blipFill>
        <p:spPr>
          <a:xfrm>
            <a:off x="8595360" y="0"/>
            <a:ext cx="6035040" cy="8229600"/>
          </a:xfrm>
          <a:prstGeom prst="rect">
            <a:avLst/>
          </a:prstGeom>
          <a:noFill/>
          <a:ln>
            <a:noFill/>
          </a:ln>
        </p:spPr>
      </p:pic>
      <p:sp>
        <p:nvSpPr>
          <p:cNvPr id="243" name="Google Shape;243;p56"/>
          <p:cNvSpPr/>
          <p:nvPr/>
        </p:nvSpPr>
        <p:spPr>
          <a:xfrm>
            <a:off x="793800" y="1486150"/>
            <a:ext cx="8104500" cy="2117700"/>
          </a:xfrm>
          <a:prstGeom prst="rect">
            <a:avLst/>
          </a:prstGeom>
          <a:noFill/>
          <a:ln>
            <a:noFill/>
          </a:ln>
        </p:spPr>
        <p:txBody>
          <a:bodyPr spcFirstLastPara="1" wrap="square" lIns="0" tIns="0" rIns="0" bIns="0" anchor="ctr" anchorCtr="0">
            <a:noAutofit/>
          </a:bodyPr>
          <a:lstStyle/>
          <a:p>
            <a:pPr marL="0" marR="0" lvl="0" indent="0" algn="l" rtl="0">
              <a:lnSpc>
                <a:spcPct val="124719"/>
              </a:lnSpc>
              <a:spcBef>
                <a:spcPts val="0"/>
              </a:spcBef>
              <a:spcAft>
                <a:spcPts val="0"/>
              </a:spcAft>
              <a:buClr>
                <a:srgbClr val="4B6981"/>
              </a:buClr>
              <a:buSzPts val="4450"/>
              <a:buFont typeface="Playfair Display SemiBold"/>
              <a:buNone/>
            </a:pPr>
            <a:r>
              <a:rPr lang="en-US" sz="4450" b="1" i="0" u="none" strike="noStrike" cap="none">
                <a:solidFill>
                  <a:srgbClr val="4B6981"/>
                </a:solidFill>
                <a:latin typeface="Playfair Display SemiBold"/>
                <a:ea typeface="Playfair Display SemiBold"/>
                <a:cs typeface="Playfair Display SemiBold"/>
                <a:sym typeface="Playfair Display SemiBold"/>
              </a:rPr>
              <a:t>Model Development</a:t>
            </a:r>
            <a:endParaRPr sz="4450" b="0" i="0" u="none" strike="noStrike" cap="none">
              <a:solidFill>
                <a:schemeClr val="dk1"/>
              </a:solidFill>
              <a:latin typeface="Calibri"/>
              <a:ea typeface="Calibri"/>
              <a:cs typeface="Calibri"/>
              <a:sym typeface="Calibri"/>
            </a:endParaRPr>
          </a:p>
        </p:txBody>
      </p:sp>
      <p:sp>
        <p:nvSpPr>
          <p:cNvPr id="244" name="Google Shape;244;p56"/>
          <p:cNvSpPr/>
          <p:nvPr/>
        </p:nvSpPr>
        <p:spPr>
          <a:xfrm>
            <a:off x="793800" y="3195245"/>
            <a:ext cx="7556400" cy="2842200"/>
          </a:xfrm>
          <a:prstGeom prst="rect">
            <a:avLst/>
          </a:prstGeom>
          <a:noFill/>
          <a:ln>
            <a:noFill/>
          </a:ln>
        </p:spPr>
        <p:txBody>
          <a:bodyPr spcFirstLastPara="1" wrap="square" lIns="0" tIns="0" rIns="0" bIns="0" anchor="ctr"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750">
                <a:solidFill>
                  <a:srgbClr val="6F655D"/>
                </a:solidFill>
                <a:latin typeface="Public Sans"/>
                <a:ea typeface="Public Sans"/>
                <a:cs typeface="Public Sans"/>
                <a:sym typeface="Public Sans"/>
              </a:rPr>
              <a:t>D</a:t>
            </a:r>
            <a:r>
              <a:rPr lang="en-US" sz="1750" b="0" i="0" u="none" strike="noStrike" cap="none">
                <a:solidFill>
                  <a:srgbClr val="6F655D"/>
                </a:solidFill>
                <a:latin typeface="Public Sans"/>
                <a:ea typeface="Public Sans"/>
                <a:cs typeface="Public Sans"/>
                <a:sym typeface="Public Sans"/>
              </a:rPr>
              <a:t>evelopment and evaluation of machine learning models o</a:t>
            </a:r>
            <a:r>
              <a:rPr lang="en-US" sz="1750">
                <a:solidFill>
                  <a:srgbClr val="6F655D"/>
                </a:solidFill>
                <a:latin typeface="Public Sans"/>
                <a:ea typeface="Public Sans"/>
                <a:cs typeface="Public Sans"/>
                <a:sym typeface="Public Sans"/>
              </a:rPr>
              <a:t>n</a:t>
            </a:r>
            <a:r>
              <a:rPr lang="en-US" sz="1750" b="0" i="0" u="none" strike="noStrike" cap="none">
                <a:solidFill>
                  <a:srgbClr val="6F655D"/>
                </a:solidFill>
                <a:latin typeface="Public Sans"/>
                <a:ea typeface="Public Sans"/>
                <a:cs typeface="Public Sans"/>
                <a:sym typeface="Public Sans"/>
              </a:rPr>
              <a:t> resume-job description fit analysis. We'll cover data </a:t>
            </a:r>
            <a:r>
              <a:rPr lang="en-US" sz="1750">
                <a:solidFill>
                  <a:srgbClr val="6F655D"/>
                </a:solidFill>
                <a:latin typeface="Public Sans"/>
                <a:ea typeface="Public Sans"/>
                <a:cs typeface="Public Sans"/>
                <a:sym typeface="Public Sans"/>
              </a:rPr>
              <a:t>feature</a:t>
            </a:r>
            <a:r>
              <a:rPr lang="en-US" sz="1750" b="0" i="0" u="none" strike="noStrike" cap="none">
                <a:solidFill>
                  <a:srgbClr val="6F655D"/>
                </a:solidFill>
                <a:latin typeface="Public Sans"/>
                <a:ea typeface="Public Sans"/>
                <a:cs typeface="Public Sans"/>
                <a:sym typeface="Public Sans"/>
              </a:rPr>
              <a:t> engineering, model training, and performance evaluation.</a:t>
            </a:r>
            <a:endParaRPr sz="175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7"/>
          <p:cNvSpPr/>
          <p:nvPr/>
        </p:nvSpPr>
        <p:spPr>
          <a:xfrm>
            <a:off x="583264" y="458275"/>
            <a:ext cx="11956200" cy="533400"/>
          </a:xfrm>
          <a:prstGeom prst="rect">
            <a:avLst/>
          </a:prstGeom>
          <a:noFill/>
          <a:ln>
            <a:noFill/>
          </a:ln>
        </p:spPr>
        <p:txBody>
          <a:bodyPr spcFirstLastPara="1" wrap="square" lIns="0" tIns="0" rIns="0" bIns="0" anchor="t" anchorCtr="0">
            <a:noAutofit/>
          </a:bodyPr>
          <a:lstStyle/>
          <a:p>
            <a:pPr marL="0" marR="0" lvl="0" indent="0" algn="l" rtl="0">
              <a:lnSpc>
                <a:spcPct val="126153"/>
              </a:lnSpc>
              <a:spcBef>
                <a:spcPts val="0"/>
              </a:spcBef>
              <a:spcAft>
                <a:spcPts val="0"/>
              </a:spcAft>
              <a:buClr>
                <a:srgbClr val="4B6981"/>
              </a:buClr>
              <a:buSzPts val="3250"/>
              <a:buFont typeface="Playfair Display SemiBold"/>
              <a:buNone/>
            </a:pPr>
            <a:r>
              <a:rPr lang="en-US" sz="3450" b="1" i="0" u="none" strike="noStrike" cap="none">
                <a:solidFill>
                  <a:srgbClr val="4B6981"/>
                </a:solidFill>
                <a:latin typeface="Times New Roman"/>
                <a:ea typeface="Times New Roman"/>
                <a:cs typeface="Times New Roman"/>
                <a:sym typeface="Times New Roman"/>
              </a:rPr>
              <a:t>Initial Data Loading &amp; Overview</a:t>
            </a:r>
            <a:endParaRPr sz="3450" i="0" u="none" strike="noStrike" cap="none">
              <a:solidFill>
                <a:schemeClr val="dk1"/>
              </a:solidFill>
              <a:latin typeface="Times New Roman"/>
              <a:ea typeface="Times New Roman"/>
              <a:cs typeface="Times New Roman"/>
              <a:sym typeface="Times New Roman"/>
            </a:endParaRPr>
          </a:p>
        </p:txBody>
      </p:sp>
      <p:sp>
        <p:nvSpPr>
          <p:cNvPr id="251" name="Google Shape;251;p57"/>
          <p:cNvSpPr/>
          <p:nvPr/>
        </p:nvSpPr>
        <p:spPr>
          <a:xfrm>
            <a:off x="583275" y="1173900"/>
            <a:ext cx="13463700" cy="759300"/>
          </a:xfrm>
          <a:prstGeom prst="rect">
            <a:avLst/>
          </a:prstGeom>
          <a:noFill/>
          <a:ln>
            <a:noFill/>
          </a:ln>
        </p:spPr>
        <p:txBody>
          <a:bodyPr spcFirstLastPara="1" wrap="square" lIns="0" tIns="0" rIns="0" bIns="0" anchor="t" anchorCtr="0">
            <a:noAutofit/>
          </a:bodyPr>
          <a:lstStyle/>
          <a:p>
            <a:pPr marL="0" marR="0" lvl="0" indent="0" algn="l" rtl="0">
              <a:lnSpc>
                <a:spcPct val="157692"/>
              </a:lnSpc>
              <a:spcBef>
                <a:spcPts val="0"/>
              </a:spcBef>
              <a:spcAft>
                <a:spcPts val="0"/>
              </a:spcAft>
              <a:buClr>
                <a:srgbClr val="6F655D"/>
              </a:buClr>
              <a:buSzPts val="1300"/>
              <a:buFont typeface="Public Sans"/>
              <a:buNone/>
            </a:pPr>
            <a:r>
              <a:rPr lang="en-US" sz="1600" b="0" i="0" u="none" strike="noStrike" cap="none">
                <a:solidFill>
                  <a:srgbClr val="6F655D"/>
                </a:solidFill>
                <a:latin typeface="Public Sans"/>
                <a:ea typeface="Public Sans"/>
                <a:cs typeface="Public Sans"/>
                <a:sym typeface="Public Sans"/>
              </a:rPr>
              <a:t>We begin by loading the cleaned resume dataset uploaded on the hugging face, which is pre-processed for model training. The dataset is split into training, validation, and testing sets.</a:t>
            </a:r>
            <a:endParaRPr sz="1600" b="0" i="0" u="none" strike="noStrike" cap="none">
              <a:solidFill>
                <a:schemeClr val="dk1"/>
              </a:solidFill>
              <a:latin typeface="Calibri"/>
              <a:ea typeface="Calibri"/>
              <a:cs typeface="Calibri"/>
              <a:sym typeface="Calibri"/>
            </a:endParaRPr>
          </a:p>
        </p:txBody>
      </p:sp>
      <p:sp>
        <p:nvSpPr>
          <p:cNvPr id="252" name="Google Shape;252;p57"/>
          <p:cNvSpPr/>
          <p:nvPr/>
        </p:nvSpPr>
        <p:spPr>
          <a:xfrm>
            <a:off x="9920100" y="2823700"/>
            <a:ext cx="4367400" cy="1003200"/>
          </a:xfrm>
          <a:prstGeom prst="rect">
            <a:avLst/>
          </a:prstGeom>
          <a:noFill/>
          <a:ln>
            <a:noFill/>
          </a:ln>
        </p:spPr>
        <p:txBody>
          <a:bodyPr spcFirstLastPara="1" wrap="square" lIns="0" tIns="0" rIns="0" bIns="0" anchor="t" anchorCtr="0">
            <a:noAutofit/>
          </a:bodyPr>
          <a:lstStyle/>
          <a:p>
            <a:pPr marL="0" marR="0" lvl="0" indent="0" algn="l" rtl="0">
              <a:lnSpc>
                <a:spcPct val="128125"/>
              </a:lnSpc>
              <a:spcBef>
                <a:spcPts val="0"/>
              </a:spcBef>
              <a:spcAft>
                <a:spcPts val="0"/>
              </a:spcAft>
              <a:buClr>
                <a:srgbClr val="4B6981"/>
              </a:buClr>
              <a:buSzPts val="1600"/>
              <a:buFont typeface="Playfair Display SemiBold"/>
              <a:buNone/>
            </a:pPr>
            <a:r>
              <a:rPr lang="en-US" sz="2000" b="1">
                <a:solidFill>
                  <a:srgbClr val="4B6981"/>
                </a:solidFill>
                <a:latin typeface="Playfair Display SemiBold"/>
                <a:ea typeface="Playfair Display SemiBold"/>
                <a:cs typeface="Playfair Display SemiBold"/>
                <a:sym typeface="Playfair Display SemiBold"/>
              </a:rPr>
              <a:t>A sample view of the resume dataset post-cleaning and preprocessing.</a:t>
            </a:r>
            <a:endParaRPr sz="2000" b="0" i="0" u="none" strike="noStrike" cap="none">
              <a:solidFill>
                <a:schemeClr val="dk1"/>
              </a:solidFill>
              <a:latin typeface="Calibri"/>
              <a:ea typeface="Calibri"/>
              <a:cs typeface="Calibri"/>
              <a:sym typeface="Calibri"/>
            </a:endParaRPr>
          </a:p>
        </p:txBody>
      </p:sp>
      <p:sp>
        <p:nvSpPr>
          <p:cNvPr id="253" name="Google Shape;253;p57"/>
          <p:cNvSpPr/>
          <p:nvPr/>
        </p:nvSpPr>
        <p:spPr>
          <a:xfrm>
            <a:off x="715800" y="5234425"/>
            <a:ext cx="7309500" cy="533400"/>
          </a:xfrm>
          <a:prstGeom prst="rect">
            <a:avLst/>
          </a:prstGeom>
          <a:noFill/>
          <a:ln>
            <a:noFill/>
          </a:ln>
        </p:spPr>
        <p:txBody>
          <a:bodyPr spcFirstLastPara="1" wrap="square" lIns="0" tIns="0" rIns="0" bIns="0" anchor="t" anchorCtr="0">
            <a:noAutofit/>
          </a:bodyPr>
          <a:lstStyle/>
          <a:p>
            <a:pPr marL="0" marR="0" lvl="0" indent="0" algn="l" rtl="0">
              <a:lnSpc>
                <a:spcPct val="128125"/>
              </a:lnSpc>
              <a:spcBef>
                <a:spcPts val="0"/>
              </a:spcBef>
              <a:spcAft>
                <a:spcPts val="0"/>
              </a:spcAft>
              <a:buClr>
                <a:srgbClr val="4B6981"/>
              </a:buClr>
              <a:buSzPts val="1600"/>
              <a:buFont typeface="Playfair Display SemiBold"/>
              <a:buNone/>
            </a:pPr>
            <a:r>
              <a:rPr lang="en-US" sz="2200" b="1">
                <a:solidFill>
                  <a:srgbClr val="4B6981"/>
                </a:solidFill>
                <a:latin typeface="Playfair Display SemiBold"/>
                <a:ea typeface="Playfair Display SemiBold"/>
                <a:cs typeface="Playfair Display SemiBold"/>
                <a:sym typeface="Playfair Display SemiBold"/>
              </a:rPr>
              <a:t>Dataset shape for Train, validation and Test</a:t>
            </a:r>
            <a:endParaRPr sz="2200" b="0" i="0" u="none" strike="noStrike" cap="none">
              <a:solidFill>
                <a:schemeClr val="dk1"/>
              </a:solidFill>
              <a:latin typeface="Calibri"/>
              <a:ea typeface="Calibri"/>
              <a:cs typeface="Calibri"/>
              <a:sym typeface="Calibri"/>
            </a:endParaRPr>
          </a:p>
        </p:txBody>
      </p:sp>
      <p:pic>
        <p:nvPicPr>
          <p:cNvPr id="254" name="Google Shape;254;p57"/>
          <p:cNvPicPr preferRelativeResize="0"/>
          <p:nvPr/>
        </p:nvPicPr>
        <p:blipFill>
          <a:blip r:embed="rId3">
            <a:alphaModFix/>
          </a:blip>
          <a:stretch>
            <a:fillRect/>
          </a:stretch>
        </p:blipFill>
        <p:spPr>
          <a:xfrm>
            <a:off x="583275" y="2174625"/>
            <a:ext cx="8983874" cy="2284025"/>
          </a:xfrm>
          <a:prstGeom prst="rect">
            <a:avLst/>
          </a:prstGeom>
          <a:noFill/>
          <a:ln>
            <a:noFill/>
          </a:ln>
        </p:spPr>
      </p:pic>
      <p:sp>
        <p:nvSpPr>
          <p:cNvPr id="255" name="Google Shape;255;p57"/>
          <p:cNvSpPr/>
          <p:nvPr/>
        </p:nvSpPr>
        <p:spPr>
          <a:xfrm>
            <a:off x="583350" y="4700075"/>
            <a:ext cx="13463700" cy="399600"/>
          </a:xfrm>
          <a:prstGeom prst="rect">
            <a:avLst/>
          </a:prstGeom>
          <a:noFill/>
          <a:ln>
            <a:noFill/>
          </a:ln>
        </p:spPr>
        <p:txBody>
          <a:bodyPr spcFirstLastPara="1" wrap="square" lIns="0" tIns="0" rIns="0" bIns="0" anchor="t" anchorCtr="0">
            <a:noAutofit/>
          </a:bodyPr>
          <a:lstStyle/>
          <a:p>
            <a:pPr marL="0" marR="0" lvl="0" indent="0" algn="l" rtl="0">
              <a:lnSpc>
                <a:spcPct val="157692"/>
              </a:lnSpc>
              <a:spcBef>
                <a:spcPts val="0"/>
              </a:spcBef>
              <a:spcAft>
                <a:spcPts val="0"/>
              </a:spcAft>
              <a:buClr>
                <a:srgbClr val="6F655D"/>
              </a:buClr>
              <a:buSzPts val="1300"/>
              <a:buFont typeface="Public Sans"/>
              <a:buNone/>
            </a:pPr>
            <a:r>
              <a:rPr lang="en-US" sz="1600">
                <a:solidFill>
                  <a:schemeClr val="dk1"/>
                </a:solidFill>
                <a:latin typeface="Calibri"/>
                <a:ea typeface="Calibri"/>
                <a:cs typeface="Calibri"/>
                <a:sym typeface="Calibri"/>
              </a:rPr>
              <a:t>Columns 1, 2, and 3 are used for the base model, while columns 4 and 5 are incorporated in the advanced model.</a:t>
            </a:r>
            <a:endParaRPr sz="1600" b="0" i="0" u="none" strike="noStrike" cap="none">
              <a:solidFill>
                <a:schemeClr val="dk1"/>
              </a:solidFill>
              <a:latin typeface="Calibri"/>
              <a:ea typeface="Calibri"/>
              <a:cs typeface="Calibri"/>
              <a:sym typeface="Calibri"/>
            </a:endParaRPr>
          </a:p>
        </p:txBody>
      </p:sp>
      <p:sp>
        <p:nvSpPr>
          <p:cNvPr id="256" name="Google Shape;256;p57"/>
          <p:cNvSpPr/>
          <p:nvPr/>
        </p:nvSpPr>
        <p:spPr>
          <a:xfrm>
            <a:off x="790108" y="6049050"/>
            <a:ext cx="3501300" cy="399600"/>
          </a:xfrm>
          <a:prstGeom prst="rect">
            <a:avLst/>
          </a:prstGeom>
          <a:noFill/>
          <a:ln>
            <a:noFill/>
          </a:ln>
        </p:spPr>
        <p:txBody>
          <a:bodyPr spcFirstLastPara="1" wrap="square" lIns="0" tIns="0" rIns="0" bIns="0" anchor="ctr" anchorCtr="0">
            <a:noAutofit/>
          </a:bodyPr>
          <a:lstStyle/>
          <a:p>
            <a:pPr marL="0" marR="0" lvl="0" indent="0" algn="ctr" rtl="0">
              <a:lnSpc>
                <a:spcPct val="128125"/>
              </a:lnSpc>
              <a:spcBef>
                <a:spcPts val="0"/>
              </a:spcBef>
              <a:spcAft>
                <a:spcPts val="0"/>
              </a:spcAft>
              <a:buClr>
                <a:srgbClr val="4B6981"/>
              </a:buClr>
              <a:buSzPts val="1600"/>
              <a:buFont typeface="Playfair Display SemiBold"/>
              <a:buNone/>
            </a:pPr>
            <a:r>
              <a:rPr lang="en-US" sz="2000" b="1">
                <a:solidFill>
                  <a:srgbClr val="4B6981"/>
                </a:solidFill>
                <a:latin typeface="Playfair Display SemiBold"/>
                <a:ea typeface="Playfair Display SemiBold"/>
                <a:cs typeface="Playfair Display SemiBold"/>
                <a:sym typeface="Playfair Display SemiBold"/>
              </a:rPr>
              <a:t>Train df </a:t>
            </a:r>
            <a:endParaRPr sz="2000" b="0" i="0" u="none" strike="noStrike" cap="none">
              <a:solidFill>
                <a:schemeClr val="dk1"/>
              </a:solidFill>
              <a:latin typeface="Calibri"/>
              <a:ea typeface="Calibri"/>
              <a:cs typeface="Calibri"/>
              <a:sym typeface="Calibri"/>
            </a:endParaRPr>
          </a:p>
        </p:txBody>
      </p:sp>
      <p:sp>
        <p:nvSpPr>
          <p:cNvPr id="257" name="Google Shape;257;p57"/>
          <p:cNvSpPr/>
          <p:nvPr/>
        </p:nvSpPr>
        <p:spPr>
          <a:xfrm>
            <a:off x="715800" y="6577475"/>
            <a:ext cx="3747300" cy="902400"/>
          </a:xfrm>
          <a:prstGeom prst="rect">
            <a:avLst/>
          </a:prstGeom>
          <a:noFill/>
          <a:ln>
            <a:noFill/>
          </a:ln>
        </p:spPr>
        <p:txBody>
          <a:bodyPr spcFirstLastPara="1" wrap="square" lIns="0" tIns="0" rIns="0" bIns="0" anchor="ctr" anchorCtr="0">
            <a:noAutofit/>
          </a:bodyPr>
          <a:lstStyle/>
          <a:p>
            <a:pPr marL="0" marR="0" lvl="0" indent="0" algn="ctr" rtl="0">
              <a:lnSpc>
                <a:spcPct val="157692"/>
              </a:lnSpc>
              <a:spcBef>
                <a:spcPts val="0"/>
              </a:spcBef>
              <a:spcAft>
                <a:spcPts val="0"/>
              </a:spcAft>
              <a:buClr>
                <a:srgbClr val="6F655D"/>
              </a:buClr>
              <a:buSzPts val="1300"/>
              <a:buFont typeface="Public Sans"/>
              <a:buNone/>
            </a:pPr>
            <a:r>
              <a:rPr lang="en-US" sz="3000" b="0" i="0" u="none" strike="noStrike" cap="none">
                <a:solidFill>
                  <a:srgbClr val="6F655D"/>
                </a:solidFill>
                <a:latin typeface="Public Sans"/>
                <a:ea typeface="Public Sans"/>
                <a:cs typeface="Public Sans"/>
                <a:sym typeface="Public Sans"/>
              </a:rPr>
              <a:t>Shape: (5616, </a:t>
            </a:r>
            <a:r>
              <a:rPr lang="en-US" sz="3000">
                <a:solidFill>
                  <a:srgbClr val="6F655D"/>
                </a:solidFill>
                <a:latin typeface="Public Sans"/>
                <a:ea typeface="Public Sans"/>
                <a:cs typeface="Public Sans"/>
                <a:sym typeface="Public Sans"/>
              </a:rPr>
              <a:t>3</a:t>
            </a:r>
            <a:r>
              <a:rPr lang="en-US" sz="3000" b="0" i="0" u="none" strike="noStrike" cap="none">
                <a:solidFill>
                  <a:srgbClr val="6F655D"/>
                </a:solidFill>
                <a:latin typeface="Public Sans"/>
                <a:ea typeface="Public Sans"/>
                <a:cs typeface="Public Sans"/>
                <a:sym typeface="Public Sans"/>
              </a:rPr>
              <a:t>)</a:t>
            </a:r>
            <a:endParaRPr sz="3000" b="0" i="0" u="none" strike="noStrike" cap="none">
              <a:solidFill>
                <a:schemeClr val="dk1"/>
              </a:solidFill>
              <a:latin typeface="Calibri"/>
              <a:ea typeface="Calibri"/>
              <a:cs typeface="Calibri"/>
              <a:sym typeface="Calibri"/>
            </a:endParaRPr>
          </a:p>
        </p:txBody>
      </p:sp>
      <p:sp>
        <p:nvSpPr>
          <p:cNvPr id="258" name="Google Shape;258;p57"/>
          <p:cNvSpPr/>
          <p:nvPr/>
        </p:nvSpPr>
        <p:spPr>
          <a:xfrm>
            <a:off x="5642483" y="6049038"/>
            <a:ext cx="3501300" cy="399600"/>
          </a:xfrm>
          <a:prstGeom prst="rect">
            <a:avLst/>
          </a:prstGeom>
          <a:noFill/>
          <a:ln>
            <a:noFill/>
          </a:ln>
        </p:spPr>
        <p:txBody>
          <a:bodyPr spcFirstLastPara="1" wrap="square" lIns="0" tIns="0" rIns="0" bIns="0" anchor="ctr" anchorCtr="0">
            <a:noAutofit/>
          </a:bodyPr>
          <a:lstStyle/>
          <a:p>
            <a:pPr marL="0" marR="0" lvl="0" indent="0" algn="ctr" rtl="0">
              <a:lnSpc>
                <a:spcPct val="128125"/>
              </a:lnSpc>
              <a:spcBef>
                <a:spcPts val="0"/>
              </a:spcBef>
              <a:spcAft>
                <a:spcPts val="0"/>
              </a:spcAft>
              <a:buClr>
                <a:srgbClr val="4B6981"/>
              </a:buClr>
              <a:buSzPts val="1600"/>
              <a:buFont typeface="Playfair Display SemiBold"/>
              <a:buNone/>
            </a:pPr>
            <a:r>
              <a:rPr lang="en-US" sz="2000" b="1">
                <a:solidFill>
                  <a:srgbClr val="4B6981"/>
                </a:solidFill>
                <a:latin typeface="Playfair Display SemiBold"/>
                <a:ea typeface="Playfair Display SemiBold"/>
                <a:cs typeface="Playfair Display SemiBold"/>
                <a:sym typeface="Playfair Display SemiBold"/>
              </a:rPr>
              <a:t>Validation df </a:t>
            </a:r>
            <a:endParaRPr sz="2000" b="0" i="0" u="none" strike="noStrike" cap="none">
              <a:solidFill>
                <a:schemeClr val="dk1"/>
              </a:solidFill>
              <a:latin typeface="Calibri"/>
              <a:ea typeface="Calibri"/>
              <a:cs typeface="Calibri"/>
              <a:sym typeface="Calibri"/>
            </a:endParaRPr>
          </a:p>
        </p:txBody>
      </p:sp>
      <p:sp>
        <p:nvSpPr>
          <p:cNvPr id="259" name="Google Shape;259;p57"/>
          <p:cNvSpPr/>
          <p:nvPr/>
        </p:nvSpPr>
        <p:spPr>
          <a:xfrm>
            <a:off x="5568175" y="6577463"/>
            <a:ext cx="3747300" cy="902400"/>
          </a:xfrm>
          <a:prstGeom prst="rect">
            <a:avLst/>
          </a:prstGeom>
          <a:noFill/>
          <a:ln>
            <a:noFill/>
          </a:ln>
        </p:spPr>
        <p:txBody>
          <a:bodyPr spcFirstLastPara="1" wrap="square" lIns="0" tIns="0" rIns="0" bIns="0" anchor="ctr" anchorCtr="0">
            <a:noAutofit/>
          </a:bodyPr>
          <a:lstStyle/>
          <a:p>
            <a:pPr marL="0" marR="0" lvl="0" indent="0" algn="ctr" rtl="0">
              <a:lnSpc>
                <a:spcPct val="157692"/>
              </a:lnSpc>
              <a:spcBef>
                <a:spcPts val="0"/>
              </a:spcBef>
              <a:spcAft>
                <a:spcPts val="0"/>
              </a:spcAft>
              <a:buClr>
                <a:srgbClr val="6F655D"/>
              </a:buClr>
              <a:buSzPts val="1300"/>
              <a:buFont typeface="Public Sans"/>
              <a:buNone/>
            </a:pPr>
            <a:r>
              <a:rPr lang="en-US" sz="3000" b="0" i="0" u="none" strike="noStrike" cap="none">
                <a:solidFill>
                  <a:srgbClr val="6F655D"/>
                </a:solidFill>
                <a:latin typeface="Public Sans"/>
                <a:ea typeface="Public Sans"/>
                <a:cs typeface="Public Sans"/>
                <a:sym typeface="Public Sans"/>
              </a:rPr>
              <a:t>Shape: (</a:t>
            </a:r>
            <a:r>
              <a:rPr lang="en-US" sz="3000">
                <a:solidFill>
                  <a:srgbClr val="6F655D"/>
                </a:solidFill>
                <a:latin typeface="Public Sans"/>
                <a:ea typeface="Public Sans"/>
                <a:cs typeface="Public Sans"/>
                <a:sym typeface="Public Sans"/>
              </a:rPr>
              <a:t>625</a:t>
            </a:r>
            <a:r>
              <a:rPr lang="en-US" sz="3000" b="0" i="0" u="none" strike="noStrike" cap="none">
                <a:solidFill>
                  <a:srgbClr val="6F655D"/>
                </a:solidFill>
                <a:latin typeface="Public Sans"/>
                <a:ea typeface="Public Sans"/>
                <a:cs typeface="Public Sans"/>
                <a:sym typeface="Public Sans"/>
              </a:rPr>
              <a:t>, </a:t>
            </a:r>
            <a:r>
              <a:rPr lang="en-US" sz="3000">
                <a:solidFill>
                  <a:srgbClr val="6F655D"/>
                </a:solidFill>
                <a:latin typeface="Public Sans"/>
                <a:ea typeface="Public Sans"/>
                <a:cs typeface="Public Sans"/>
                <a:sym typeface="Public Sans"/>
              </a:rPr>
              <a:t>3</a:t>
            </a:r>
            <a:r>
              <a:rPr lang="en-US" sz="3000" b="0" i="0" u="none" strike="noStrike" cap="none">
                <a:solidFill>
                  <a:srgbClr val="6F655D"/>
                </a:solidFill>
                <a:latin typeface="Public Sans"/>
                <a:ea typeface="Public Sans"/>
                <a:cs typeface="Public Sans"/>
                <a:sym typeface="Public Sans"/>
              </a:rPr>
              <a:t>)</a:t>
            </a:r>
            <a:endParaRPr sz="3000" b="0" i="0" u="none" strike="noStrike" cap="none">
              <a:solidFill>
                <a:schemeClr val="dk1"/>
              </a:solidFill>
              <a:latin typeface="Calibri"/>
              <a:ea typeface="Calibri"/>
              <a:cs typeface="Calibri"/>
              <a:sym typeface="Calibri"/>
            </a:endParaRPr>
          </a:p>
        </p:txBody>
      </p:sp>
      <p:sp>
        <p:nvSpPr>
          <p:cNvPr id="260" name="Google Shape;260;p57"/>
          <p:cNvSpPr/>
          <p:nvPr/>
        </p:nvSpPr>
        <p:spPr>
          <a:xfrm>
            <a:off x="10086158" y="6049050"/>
            <a:ext cx="3501300" cy="399600"/>
          </a:xfrm>
          <a:prstGeom prst="rect">
            <a:avLst/>
          </a:prstGeom>
          <a:noFill/>
          <a:ln>
            <a:noFill/>
          </a:ln>
        </p:spPr>
        <p:txBody>
          <a:bodyPr spcFirstLastPara="1" wrap="square" lIns="0" tIns="0" rIns="0" bIns="0" anchor="ctr" anchorCtr="0">
            <a:noAutofit/>
          </a:bodyPr>
          <a:lstStyle/>
          <a:p>
            <a:pPr marL="0" marR="0" lvl="0" indent="0" algn="ctr" rtl="0">
              <a:lnSpc>
                <a:spcPct val="128125"/>
              </a:lnSpc>
              <a:spcBef>
                <a:spcPts val="0"/>
              </a:spcBef>
              <a:spcAft>
                <a:spcPts val="0"/>
              </a:spcAft>
              <a:buClr>
                <a:srgbClr val="4B6981"/>
              </a:buClr>
              <a:buSzPts val="1600"/>
              <a:buFont typeface="Playfair Display SemiBold"/>
              <a:buNone/>
            </a:pPr>
            <a:r>
              <a:rPr lang="en-US" sz="2000" b="1">
                <a:solidFill>
                  <a:srgbClr val="4B6981"/>
                </a:solidFill>
                <a:latin typeface="Playfair Display SemiBold"/>
                <a:ea typeface="Playfair Display SemiBold"/>
                <a:cs typeface="Playfair Display SemiBold"/>
                <a:sym typeface="Playfair Display SemiBold"/>
              </a:rPr>
              <a:t>Test df </a:t>
            </a:r>
            <a:endParaRPr sz="2000" b="0" i="0" u="none" strike="noStrike" cap="none">
              <a:solidFill>
                <a:schemeClr val="dk1"/>
              </a:solidFill>
              <a:latin typeface="Calibri"/>
              <a:ea typeface="Calibri"/>
              <a:cs typeface="Calibri"/>
              <a:sym typeface="Calibri"/>
            </a:endParaRPr>
          </a:p>
        </p:txBody>
      </p:sp>
      <p:sp>
        <p:nvSpPr>
          <p:cNvPr id="261" name="Google Shape;261;p57"/>
          <p:cNvSpPr/>
          <p:nvPr/>
        </p:nvSpPr>
        <p:spPr>
          <a:xfrm>
            <a:off x="10011850" y="6577475"/>
            <a:ext cx="3747300" cy="902400"/>
          </a:xfrm>
          <a:prstGeom prst="rect">
            <a:avLst/>
          </a:prstGeom>
          <a:noFill/>
          <a:ln>
            <a:noFill/>
          </a:ln>
        </p:spPr>
        <p:txBody>
          <a:bodyPr spcFirstLastPara="1" wrap="square" lIns="0" tIns="0" rIns="0" bIns="0" anchor="ctr" anchorCtr="0">
            <a:noAutofit/>
          </a:bodyPr>
          <a:lstStyle/>
          <a:p>
            <a:pPr marL="0" marR="0" lvl="0" indent="0" algn="ctr" rtl="0">
              <a:lnSpc>
                <a:spcPct val="157692"/>
              </a:lnSpc>
              <a:spcBef>
                <a:spcPts val="0"/>
              </a:spcBef>
              <a:spcAft>
                <a:spcPts val="0"/>
              </a:spcAft>
              <a:buClr>
                <a:srgbClr val="6F655D"/>
              </a:buClr>
              <a:buSzPts val="1300"/>
              <a:buFont typeface="Public Sans"/>
              <a:buNone/>
            </a:pPr>
            <a:r>
              <a:rPr lang="en-US" sz="3000" b="0" i="0" u="none" strike="noStrike" cap="none">
                <a:solidFill>
                  <a:srgbClr val="6F655D"/>
                </a:solidFill>
                <a:latin typeface="Public Sans"/>
                <a:ea typeface="Public Sans"/>
                <a:cs typeface="Public Sans"/>
                <a:sym typeface="Public Sans"/>
              </a:rPr>
              <a:t>Shape: (</a:t>
            </a:r>
            <a:r>
              <a:rPr lang="en-US" sz="3000">
                <a:solidFill>
                  <a:srgbClr val="6F655D"/>
                </a:solidFill>
                <a:latin typeface="Public Sans"/>
                <a:ea typeface="Public Sans"/>
                <a:cs typeface="Public Sans"/>
                <a:sym typeface="Public Sans"/>
              </a:rPr>
              <a:t>1759</a:t>
            </a:r>
            <a:r>
              <a:rPr lang="en-US" sz="3000" b="0" i="0" u="none" strike="noStrike" cap="none">
                <a:solidFill>
                  <a:srgbClr val="6F655D"/>
                </a:solidFill>
                <a:latin typeface="Public Sans"/>
                <a:ea typeface="Public Sans"/>
                <a:cs typeface="Public Sans"/>
                <a:sym typeface="Public Sans"/>
              </a:rPr>
              <a:t>, </a:t>
            </a:r>
            <a:r>
              <a:rPr lang="en-US" sz="3000">
                <a:solidFill>
                  <a:srgbClr val="6F655D"/>
                </a:solidFill>
                <a:latin typeface="Public Sans"/>
                <a:ea typeface="Public Sans"/>
                <a:cs typeface="Public Sans"/>
                <a:sym typeface="Public Sans"/>
              </a:rPr>
              <a:t>3</a:t>
            </a:r>
            <a:r>
              <a:rPr lang="en-US" sz="3000" b="0" i="0" u="none" strike="noStrike" cap="none">
                <a:solidFill>
                  <a:srgbClr val="6F655D"/>
                </a:solidFill>
                <a:latin typeface="Public Sans"/>
                <a:ea typeface="Public Sans"/>
                <a:cs typeface="Public Sans"/>
                <a:sym typeface="Public Sans"/>
              </a:rPr>
              <a:t>)</a:t>
            </a:r>
            <a:endParaRPr sz="30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58" descr="preencoded.png"/>
          <p:cNvPicPr preferRelativeResize="0"/>
          <p:nvPr/>
        </p:nvPicPr>
        <p:blipFill rotWithShape="1">
          <a:blip r:embed="rId3">
            <a:alphaModFix/>
          </a:blip>
          <a:srcRect/>
          <a:stretch/>
        </p:blipFill>
        <p:spPr>
          <a:xfrm>
            <a:off x="0" y="0"/>
            <a:ext cx="6035040" cy="8231506"/>
          </a:xfrm>
          <a:prstGeom prst="rect">
            <a:avLst/>
          </a:prstGeom>
          <a:noFill/>
          <a:ln>
            <a:noFill/>
          </a:ln>
        </p:spPr>
      </p:pic>
      <p:sp>
        <p:nvSpPr>
          <p:cNvPr id="268" name="Google Shape;268;p58"/>
          <p:cNvSpPr/>
          <p:nvPr/>
        </p:nvSpPr>
        <p:spPr>
          <a:xfrm>
            <a:off x="6029072" y="346167"/>
            <a:ext cx="8182200" cy="496200"/>
          </a:xfrm>
          <a:prstGeom prst="rect">
            <a:avLst/>
          </a:prstGeom>
          <a:noFill/>
          <a:ln>
            <a:noFill/>
          </a:ln>
        </p:spPr>
        <p:txBody>
          <a:bodyPr spcFirstLastPara="1" wrap="square" lIns="0" tIns="0" rIns="0" bIns="0" anchor="t" anchorCtr="0">
            <a:noAutofit/>
          </a:bodyPr>
          <a:lstStyle/>
          <a:p>
            <a:pPr marL="0" marR="0" lvl="0" indent="0" algn="l" rtl="0">
              <a:lnSpc>
                <a:spcPct val="124590"/>
              </a:lnSpc>
              <a:spcBef>
                <a:spcPts val="0"/>
              </a:spcBef>
              <a:spcAft>
                <a:spcPts val="0"/>
              </a:spcAft>
              <a:buClr>
                <a:srgbClr val="4B6981"/>
              </a:buClr>
              <a:buSzPts val="3050"/>
              <a:buFont typeface="Playfair Display SemiBold"/>
              <a:buNone/>
            </a:pPr>
            <a:r>
              <a:rPr lang="en-US" sz="3050" b="1" i="0" u="none" strike="noStrike" cap="none" dirty="0">
                <a:solidFill>
                  <a:srgbClr val="4B6981"/>
                </a:solidFill>
                <a:latin typeface="Playfair Display SemiBold"/>
                <a:ea typeface="Playfair Display SemiBold"/>
                <a:cs typeface="Playfair Display SemiBold"/>
                <a:sym typeface="Playfair Display SemiBold"/>
              </a:rPr>
              <a:t>Feature Engineering: Skill Matching</a:t>
            </a:r>
            <a:endParaRPr sz="3050" b="0" i="0" u="none" strike="noStrike" cap="none" dirty="0">
              <a:solidFill>
                <a:schemeClr val="dk1"/>
              </a:solidFill>
              <a:latin typeface="Calibri"/>
              <a:ea typeface="Calibri"/>
              <a:cs typeface="Calibri"/>
              <a:sym typeface="Calibri"/>
            </a:endParaRPr>
          </a:p>
        </p:txBody>
      </p:sp>
      <p:sp>
        <p:nvSpPr>
          <p:cNvPr id="269" name="Google Shape;269;p58"/>
          <p:cNvSpPr/>
          <p:nvPr/>
        </p:nvSpPr>
        <p:spPr>
          <a:xfrm>
            <a:off x="6029075" y="823179"/>
            <a:ext cx="8182200" cy="4653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ublic Sans"/>
              <a:buNone/>
            </a:pPr>
            <a:r>
              <a:rPr lang="en-US" sz="1600" b="0" i="0" u="none" strike="noStrike" cap="none" dirty="0">
                <a:solidFill>
                  <a:srgbClr val="6F655D"/>
                </a:solidFill>
                <a:latin typeface="Public Sans"/>
                <a:ea typeface="Public Sans"/>
                <a:cs typeface="Public Sans"/>
                <a:sym typeface="Public Sans"/>
              </a:rPr>
              <a:t>To quantify the relevance between resumes and job descriptions, we extract and match skills. This involves identifying keywords and calculating match counts and ratios.</a:t>
            </a:r>
            <a:endParaRPr sz="1600" b="0" i="0" u="none" strike="noStrike" cap="none" dirty="0">
              <a:solidFill>
                <a:schemeClr val="dk1"/>
              </a:solidFill>
              <a:latin typeface="Calibri"/>
              <a:ea typeface="Calibri"/>
              <a:cs typeface="Calibri"/>
              <a:sym typeface="Calibri"/>
            </a:endParaRPr>
          </a:p>
        </p:txBody>
      </p:sp>
      <p:sp>
        <p:nvSpPr>
          <p:cNvPr id="270" name="Google Shape;270;p58"/>
          <p:cNvSpPr/>
          <p:nvPr/>
        </p:nvSpPr>
        <p:spPr>
          <a:xfrm>
            <a:off x="6029087" y="2023824"/>
            <a:ext cx="8058600" cy="91500"/>
          </a:xfrm>
          <a:prstGeom prst="roundRect">
            <a:avLst>
              <a:gd name="adj" fmla="val 71233"/>
            </a:avLst>
          </a:prstGeom>
          <a:solidFill>
            <a:srgbClr val="E1C2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8"/>
          <p:cNvSpPr/>
          <p:nvPr/>
        </p:nvSpPr>
        <p:spPr>
          <a:xfrm>
            <a:off x="6029075" y="2115325"/>
            <a:ext cx="8058600" cy="1080300"/>
          </a:xfrm>
          <a:prstGeom prst="roundRect">
            <a:avLst>
              <a:gd name="adj" fmla="val 9550"/>
            </a:avLst>
          </a:prstGeom>
          <a:solidFill>
            <a:srgbClr val="FFFAF6"/>
          </a:solidFill>
          <a:ln>
            <a:noFill/>
          </a:ln>
          <a:effectLst>
            <a:outerShdw dist="13970" dir="2700000" algn="bl" rotWithShape="0">
              <a:srgbClr val="E1C2C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8"/>
          <p:cNvSpPr/>
          <p:nvPr/>
        </p:nvSpPr>
        <p:spPr>
          <a:xfrm>
            <a:off x="6206966" y="2434352"/>
            <a:ext cx="1938600" cy="2424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500" b="1" i="0" u="none" strike="noStrike" cap="none">
                <a:solidFill>
                  <a:srgbClr val="6F655D"/>
                </a:solidFill>
                <a:latin typeface="Playfair Display SemiBold"/>
                <a:ea typeface="Playfair Display SemiBold"/>
                <a:cs typeface="Playfair Display SemiBold"/>
                <a:sym typeface="Playfair Display SemiBold"/>
              </a:rPr>
              <a:t>Keyword Extraction</a:t>
            </a:r>
            <a:endParaRPr sz="1500" b="0" i="0" u="none" strike="noStrike" cap="none">
              <a:solidFill>
                <a:schemeClr val="dk1"/>
              </a:solidFill>
              <a:latin typeface="Calibri"/>
              <a:ea typeface="Calibri"/>
              <a:cs typeface="Calibri"/>
              <a:sym typeface="Calibri"/>
            </a:endParaRPr>
          </a:p>
        </p:txBody>
      </p:sp>
      <p:sp>
        <p:nvSpPr>
          <p:cNvPr id="273" name="Google Shape;273;p58"/>
          <p:cNvSpPr/>
          <p:nvPr/>
        </p:nvSpPr>
        <p:spPr>
          <a:xfrm>
            <a:off x="9825811" y="1846239"/>
            <a:ext cx="465300" cy="465300"/>
          </a:xfrm>
          <a:prstGeom prst="roundRect">
            <a:avLst>
              <a:gd name="adj" fmla="val 196570"/>
            </a:avLst>
          </a:prstGeom>
          <a:solidFill>
            <a:srgbClr val="E1C2C2">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8"/>
          <p:cNvSpPr/>
          <p:nvPr/>
        </p:nvSpPr>
        <p:spPr>
          <a:xfrm>
            <a:off x="6206966" y="2769632"/>
            <a:ext cx="7702800" cy="2481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ublic Sans"/>
              <a:buNone/>
            </a:pPr>
            <a:r>
              <a:rPr lang="en-US" sz="1200" b="0" i="0" u="none" strike="noStrike" cap="none">
                <a:solidFill>
                  <a:srgbClr val="6F655D"/>
                </a:solidFill>
                <a:latin typeface="Public Sans"/>
                <a:ea typeface="Public Sans"/>
                <a:cs typeface="Public Sans"/>
                <a:sym typeface="Public Sans"/>
              </a:rPr>
              <a:t>TF-IDF vectorization identifies key skills from job descriptions, creating a vocabulary of </a:t>
            </a:r>
            <a:r>
              <a:rPr lang="en-US" sz="1200">
                <a:solidFill>
                  <a:srgbClr val="6F655D"/>
                </a:solidFill>
                <a:latin typeface="Public Sans"/>
                <a:ea typeface="Public Sans"/>
                <a:cs typeface="Public Sans"/>
                <a:sym typeface="Public Sans"/>
              </a:rPr>
              <a:t>12</a:t>
            </a:r>
            <a:r>
              <a:rPr lang="en-US" sz="1200" b="0" i="0" u="none" strike="noStrike" cap="none">
                <a:solidFill>
                  <a:srgbClr val="6F655D"/>
                </a:solidFill>
                <a:latin typeface="Public Sans"/>
                <a:ea typeface="Public Sans"/>
                <a:cs typeface="Public Sans"/>
                <a:sym typeface="Public Sans"/>
              </a:rPr>
              <a:t>000 features.</a:t>
            </a:r>
            <a:endParaRPr sz="1200" b="0" i="0" u="none" strike="noStrike" cap="none">
              <a:solidFill>
                <a:schemeClr val="dk1"/>
              </a:solidFill>
              <a:latin typeface="Calibri"/>
              <a:ea typeface="Calibri"/>
              <a:cs typeface="Calibri"/>
              <a:sym typeface="Calibri"/>
            </a:endParaRPr>
          </a:p>
        </p:txBody>
      </p:sp>
      <p:sp>
        <p:nvSpPr>
          <p:cNvPr id="275" name="Google Shape;275;p58"/>
          <p:cNvSpPr/>
          <p:nvPr/>
        </p:nvSpPr>
        <p:spPr>
          <a:xfrm>
            <a:off x="6029087" y="3583186"/>
            <a:ext cx="8058600" cy="1149000"/>
          </a:xfrm>
          <a:prstGeom prst="roundRect">
            <a:avLst>
              <a:gd name="adj" fmla="val 9550"/>
            </a:avLst>
          </a:prstGeom>
          <a:solidFill>
            <a:srgbClr val="FFFAF6"/>
          </a:solidFill>
          <a:ln>
            <a:noFill/>
          </a:ln>
          <a:effectLst>
            <a:outerShdw dist="13970" dir="2700000" algn="bl" rotWithShape="0">
              <a:srgbClr val="CCC4EC"/>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8"/>
          <p:cNvSpPr/>
          <p:nvPr/>
        </p:nvSpPr>
        <p:spPr>
          <a:xfrm>
            <a:off x="6029087" y="3560326"/>
            <a:ext cx="8058600" cy="91500"/>
          </a:xfrm>
          <a:prstGeom prst="roundRect">
            <a:avLst>
              <a:gd name="adj" fmla="val 71233"/>
            </a:avLst>
          </a:prstGeom>
          <a:solidFill>
            <a:srgbClr val="CCC4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8"/>
          <p:cNvSpPr/>
          <p:nvPr/>
        </p:nvSpPr>
        <p:spPr>
          <a:xfrm>
            <a:off x="9825811" y="3350657"/>
            <a:ext cx="465300" cy="465300"/>
          </a:xfrm>
          <a:prstGeom prst="roundRect">
            <a:avLst>
              <a:gd name="adj" fmla="val 196570"/>
            </a:avLst>
          </a:prstGeom>
          <a:solidFill>
            <a:srgbClr val="CCC4EC">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8"/>
          <p:cNvSpPr/>
          <p:nvPr/>
        </p:nvSpPr>
        <p:spPr>
          <a:xfrm>
            <a:off x="9965353" y="3418855"/>
            <a:ext cx="186000" cy="232500"/>
          </a:xfrm>
          <a:prstGeom prst="rect">
            <a:avLst/>
          </a:prstGeom>
          <a:noFill/>
          <a:ln>
            <a:noFill/>
          </a:ln>
        </p:spPr>
        <p:txBody>
          <a:bodyPr spcFirstLastPara="1" wrap="square" lIns="0" tIns="0" rIns="0" bIns="0" anchor="ctr" anchorCtr="0">
            <a:noAutofit/>
          </a:bodyPr>
          <a:lstStyle/>
          <a:p>
            <a:pPr marL="0" marR="0" lvl="0" indent="0" algn="ctr" rtl="0">
              <a:lnSpc>
                <a:spcPct val="158620"/>
              </a:lnSpc>
              <a:spcBef>
                <a:spcPts val="0"/>
              </a:spcBef>
              <a:spcAft>
                <a:spcPts val="0"/>
              </a:spcAft>
              <a:buClr>
                <a:srgbClr val="000000"/>
              </a:buClr>
              <a:buSzPts val="1450"/>
              <a:buFont typeface="Playfair Display SemiBold"/>
              <a:buNone/>
            </a:pPr>
            <a:r>
              <a:rPr lang="en-US" sz="2050" b="1" i="0" u="none" strike="noStrike" cap="none" dirty="0">
                <a:solidFill>
                  <a:srgbClr val="000000"/>
                </a:solidFill>
                <a:latin typeface="Playfair Display SemiBold"/>
                <a:ea typeface="Playfair Display SemiBold"/>
                <a:cs typeface="Playfair Display SemiBold"/>
                <a:sym typeface="Playfair Display SemiBold"/>
              </a:rPr>
              <a:t>2</a:t>
            </a:r>
            <a:endParaRPr sz="2050" b="0" i="0" u="none" strike="noStrike" cap="none" dirty="0">
              <a:solidFill>
                <a:schemeClr val="dk1"/>
              </a:solidFill>
              <a:latin typeface="Calibri"/>
              <a:ea typeface="Calibri"/>
              <a:cs typeface="Calibri"/>
              <a:sym typeface="Calibri"/>
            </a:endParaRPr>
          </a:p>
        </p:txBody>
      </p:sp>
      <p:sp>
        <p:nvSpPr>
          <p:cNvPr id="279" name="Google Shape;279;p58"/>
          <p:cNvSpPr/>
          <p:nvPr/>
        </p:nvSpPr>
        <p:spPr>
          <a:xfrm>
            <a:off x="6206966" y="3970853"/>
            <a:ext cx="1938600" cy="2424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500" b="1" i="0" u="none" strike="noStrike" cap="none">
                <a:solidFill>
                  <a:srgbClr val="6F655D"/>
                </a:solidFill>
                <a:latin typeface="Playfair Display SemiBold"/>
                <a:ea typeface="Playfair Display SemiBold"/>
                <a:cs typeface="Playfair Display SemiBold"/>
                <a:sym typeface="Playfair Display SemiBold"/>
              </a:rPr>
              <a:t>Skill List Generation</a:t>
            </a:r>
            <a:endParaRPr sz="1500" b="0" i="0" u="none" strike="noStrike" cap="none">
              <a:solidFill>
                <a:schemeClr val="dk1"/>
              </a:solidFill>
              <a:latin typeface="Calibri"/>
              <a:ea typeface="Calibri"/>
              <a:cs typeface="Calibri"/>
              <a:sym typeface="Calibri"/>
            </a:endParaRPr>
          </a:p>
        </p:txBody>
      </p:sp>
      <p:sp>
        <p:nvSpPr>
          <p:cNvPr id="280" name="Google Shape;280;p58"/>
          <p:cNvSpPr/>
          <p:nvPr/>
        </p:nvSpPr>
        <p:spPr>
          <a:xfrm>
            <a:off x="6206966" y="4306133"/>
            <a:ext cx="7702800" cy="2481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ublic Sans"/>
              <a:buNone/>
            </a:pPr>
            <a:r>
              <a:rPr lang="en-US" sz="1200" b="0" i="0" u="none" strike="noStrike" cap="none">
                <a:solidFill>
                  <a:srgbClr val="6F655D"/>
                </a:solidFill>
                <a:latin typeface="Public Sans"/>
                <a:ea typeface="Public Sans"/>
                <a:cs typeface="Public Sans"/>
                <a:sym typeface="Public Sans"/>
              </a:rPr>
              <a:t>Each job description is processed to create a list of relevant skills present in our vocabulary.</a:t>
            </a:r>
            <a:endParaRPr sz="1200" b="0" i="0" u="none" strike="noStrike" cap="none">
              <a:solidFill>
                <a:schemeClr val="dk1"/>
              </a:solidFill>
              <a:latin typeface="Calibri"/>
              <a:ea typeface="Calibri"/>
              <a:cs typeface="Calibri"/>
              <a:sym typeface="Calibri"/>
            </a:endParaRPr>
          </a:p>
        </p:txBody>
      </p:sp>
      <p:sp>
        <p:nvSpPr>
          <p:cNvPr id="281" name="Google Shape;281;p58"/>
          <p:cNvSpPr/>
          <p:nvPr/>
        </p:nvSpPr>
        <p:spPr>
          <a:xfrm>
            <a:off x="6029087" y="5119687"/>
            <a:ext cx="8058600" cy="1149000"/>
          </a:xfrm>
          <a:prstGeom prst="roundRect">
            <a:avLst>
              <a:gd name="adj" fmla="val 9550"/>
            </a:avLst>
          </a:prstGeom>
          <a:solidFill>
            <a:srgbClr val="FFFAF6"/>
          </a:solidFill>
          <a:ln>
            <a:noFill/>
          </a:ln>
          <a:effectLst>
            <a:outerShdw dist="13970" dir="2700000" algn="bl" rotWithShape="0">
              <a:srgbClr val="B4DAE4"/>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58"/>
          <p:cNvSpPr/>
          <p:nvPr/>
        </p:nvSpPr>
        <p:spPr>
          <a:xfrm>
            <a:off x="6029087" y="5096828"/>
            <a:ext cx="8058600" cy="91500"/>
          </a:xfrm>
          <a:prstGeom prst="roundRect">
            <a:avLst>
              <a:gd name="adj" fmla="val 71233"/>
            </a:avLst>
          </a:prstGeom>
          <a:solidFill>
            <a:srgbClr val="B4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8"/>
          <p:cNvSpPr/>
          <p:nvPr/>
        </p:nvSpPr>
        <p:spPr>
          <a:xfrm>
            <a:off x="9825811" y="4919242"/>
            <a:ext cx="465300" cy="465300"/>
          </a:xfrm>
          <a:prstGeom prst="roundRect">
            <a:avLst>
              <a:gd name="adj" fmla="val 196570"/>
            </a:avLst>
          </a:prstGeom>
          <a:solidFill>
            <a:srgbClr val="B4DAE4">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58"/>
          <p:cNvSpPr/>
          <p:nvPr/>
        </p:nvSpPr>
        <p:spPr>
          <a:xfrm>
            <a:off x="9965353" y="4987061"/>
            <a:ext cx="186000" cy="232500"/>
          </a:xfrm>
          <a:prstGeom prst="rect">
            <a:avLst/>
          </a:prstGeom>
          <a:noFill/>
          <a:ln>
            <a:noFill/>
          </a:ln>
        </p:spPr>
        <p:txBody>
          <a:bodyPr spcFirstLastPara="1" wrap="square" lIns="0" tIns="0" rIns="0" bIns="0" anchor="ctr" anchorCtr="0">
            <a:noAutofit/>
          </a:bodyPr>
          <a:lstStyle/>
          <a:p>
            <a:pPr marL="0" marR="0" lvl="0" indent="0" algn="ctr" rtl="0">
              <a:lnSpc>
                <a:spcPct val="158620"/>
              </a:lnSpc>
              <a:spcBef>
                <a:spcPts val="0"/>
              </a:spcBef>
              <a:spcAft>
                <a:spcPts val="0"/>
              </a:spcAft>
              <a:buClr>
                <a:srgbClr val="000000"/>
              </a:buClr>
              <a:buSzPts val="1450"/>
              <a:buFont typeface="Playfair Display SemiBold"/>
              <a:buNone/>
            </a:pPr>
            <a:r>
              <a:rPr lang="en-US" sz="2050" b="1" i="0" u="none" strike="noStrike" cap="none">
                <a:solidFill>
                  <a:srgbClr val="000000"/>
                </a:solidFill>
                <a:latin typeface="Playfair Display SemiBold"/>
                <a:ea typeface="Playfair Display SemiBold"/>
                <a:cs typeface="Playfair Display SemiBold"/>
                <a:sym typeface="Playfair Display SemiBold"/>
              </a:rPr>
              <a:t>3</a:t>
            </a:r>
            <a:endParaRPr sz="2050" b="0" i="0" u="none" strike="noStrike" cap="none">
              <a:solidFill>
                <a:schemeClr val="dk1"/>
              </a:solidFill>
              <a:latin typeface="Calibri"/>
              <a:ea typeface="Calibri"/>
              <a:cs typeface="Calibri"/>
              <a:sym typeface="Calibri"/>
            </a:endParaRPr>
          </a:p>
        </p:txBody>
      </p:sp>
      <p:sp>
        <p:nvSpPr>
          <p:cNvPr id="285" name="Google Shape;285;p58"/>
          <p:cNvSpPr/>
          <p:nvPr/>
        </p:nvSpPr>
        <p:spPr>
          <a:xfrm>
            <a:off x="6206966" y="5507355"/>
            <a:ext cx="1938600" cy="2424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500" b="1" i="0" u="none" strike="noStrike" cap="none">
                <a:solidFill>
                  <a:srgbClr val="6F655D"/>
                </a:solidFill>
                <a:latin typeface="Playfair Display SemiBold"/>
                <a:ea typeface="Playfair Display SemiBold"/>
                <a:cs typeface="Playfair Display SemiBold"/>
                <a:sym typeface="Playfair Display SemiBold"/>
              </a:rPr>
              <a:t>Match Count</a:t>
            </a:r>
            <a:endParaRPr sz="1500" b="0" i="0" u="none" strike="noStrike" cap="none">
              <a:solidFill>
                <a:schemeClr val="dk1"/>
              </a:solidFill>
              <a:latin typeface="Calibri"/>
              <a:ea typeface="Calibri"/>
              <a:cs typeface="Calibri"/>
              <a:sym typeface="Calibri"/>
            </a:endParaRPr>
          </a:p>
        </p:txBody>
      </p:sp>
      <p:sp>
        <p:nvSpPr>
          <p:cNvPr id="286" name="Google Shape;286;p58"/>
          <p:cNvSpPr/>
          <p:nvPr/>
        </p:nvSpPr>
        <p:spPr>
          <a:xfrm>
            <a:off x="6206966" y="5842635"/>
            <a:ext cx="7702800" cy="2481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ublic Sans"/>
              <a:buNone/>
            </a:pPr>
            <a:r>
              <a:rPr lang="en-US" sz="1200" b="0" i="0" u="none" strike="noStrike" cap="none">
                <a:solidFill>
                  <a:srgbClr val="6F655D"/>
                </a:solidFill>
                <a:latin typeface="Public Sans"/>
                <a:ea typeface="Public Sans"/>
                <a:cs typeface="Public Sans"/>
                <a:sym typeface="Public Sans"/>
              </a:rPr>
              <a:t>Calculates the number of matched skills between a resume and a job description.</a:t>
            </a:r>
            <a:endParaRPr sz="1200" b="0" i="0" u="none" strike="noStrike" cap="none">
              <a:solidFill>
                <a:schemeClr val="dk1"/>
              </a:solidFill>
              <a:latin typeface="Calibri"/>
              <a:ea typeface="Calibri"/>
              <a:cs typeface="Calibri"/>
              <a:sym typeface="Calibri"/>
            </a:endParaRPr>
          </a:p>
        </p:txBody>
      </p:sp>
      <p:sp>
        <p:nvSpPr>
          <p:cNvPr id="287" name="Google Shape;287;p58"/>
          <p:cNvSpPr/>
          <p:nvPr/>
        </p:nvSpPr>
        <p:spPr>
          <a:xfrm>
            <a:off x="6029087" y="6656189"/>
            <a:ext cx="8058600" cy="1149000"/>
          </a:xfrm>
          <a:prstGeom prst="roundRect">
            <a:avLst>
              <a:gd name="adj" fmla="val 9550"/>
            </a:avLst>
          </a:prstGeom>
          <a:solidFill>
            <a:srgbClr val="FFFAF6"/>
          </a:solidFill>
          <a:ln>
            <a:noFill/>
          </a:ln>
          <a:effectLst>
            <a:outerShdw dist="13970" dir="2700000" algn="bl" rotWithShape="0">
              <a:srgbClr val="E1C2C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58"/>
          <p:cNvSpPr/>
          <p:nvPr/>
        </p:nvSpPr>
        <p:spPr>
          <a:xfrm>
            <a:off x="6029087" y="6633329"/>
            <a:ext cx="8058600" cy="91500"/>
          </a:xfrm>
          <a:prstGeom prst="roundRect">
            <a:avLst>
              <a:gd name="adj" fmla="val 71233"/>
            </a:avLst>
          </a:prstGeom>
          <a:solidFill>
            <a:srgbClr val="E1C2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58"/>
          <p:cNvSpPr/>
          <p:nvPr/>
        </p:nvSpPr>
        <p:spPr>
          <a:xfrm>
            <a:off x="9825811" y="6455744"/>
            <a:ext cx="465300" cy="465300"/>
          </a:xfrm>
          <a:prstGeom prst="roundRect">
            <a:avLst>
              <a:gd name="adj" fmla="val 196570"/>
            </a:avLst>
          </a:prstGeom>
          <a:solidFill>
            <a:srgbClr val="E1C2C2">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58"/>
          <p:cNvSpPr/>
          <p:nvPr/>
        </p:nvSpPr>
        <p:spPr>
          <a:xfrm>
            <a:off x="9965353" y="6507139"/>
            <a:ext cx="186000" cy="232500"/>
          </a:xfrm>
          <a:prstGeom prst="rect">
            <a:avLst/>
          </a:prstGeom>
          <a:noFill/>
          <a:ln>
            <a:noFill/>
          </a:ln>
        </p:spPr>
        <p:txBody>
          <a:bodyPr spcFirstLastPara="1" wrap="square" lIns="0" tIns="0" rIns="0" bIns="0" anchor="ctr" anchorCtr="0">
            <a:noAutofit/>
          </a:bodyPr>
          <a:lstStyle/>
          <a:p>
            <a:pPr marL="0" marR="0" lvl="0" indent="0" algn="ctr" rtl="0">
              <a:lnSpc>
                <a:spcPct val="158620"/>
              </a:lnSpc>
              <a:spcBef>
                <a:spcPts val="0"/>
              </a:spcBef>
              <a:spcAft>
                <a:spcPts val="0"/>
              </a:spcAft>
              <a:buClr>
                <a:srgbClr val="000000"/>
              </a:buClr>
              <a:buSzPts val="1450"/>
              <a:buFont typeface="Playfair Display SemiBold"/>
              <a:buNone/>
            </a:pPr>
            <a:r>
              <a:rPr lang="en-US" sz="2050" b="1" i="0" u="none" strike="noStrike" cap="none">
                <a:solidFill>
                  <a:srgbClr val="000000"/>
                </a:solidFill>
                <a:latin typeface="Playfair Display SemiBold"/>
                <a:ea typeface="Playfair Display SemiBold"/>
                <a:cs typeface="Playfair Display SemiBold"/>
                <a:sym typeface="Playfair Display SemiBold"/>
              </a:rPr>
              <a:t>4</a:t>
            </a:r>
            <a:endParaRPr sz="2050" b="0" i="0" u="none" strike="noStrike" cap="none">
              <a:solidFill>
                <a:schemeClr val="dk1"/>
              </a:solidFill>
              <a:latin typeface="Calibri"/>
              <a:ea typeface="Calibri"/>
              <a:cs typeface="Calibri"/>
              <a:sym typeface="Calibri"/>
            </a:endParaRPr>
          </a:p>
        </p:txBody>
      </p:sp>
      <p:sp>
        <p:nvSpPr>
          <p:cNvPr id="291" name="Google Shape;291;p58"/>
          <p:cNvSpPr/>
          <p:nvPr/>
        </p:nvSpPr>
        <p:spPr>
          <a:xfrm>
            <a:off x="6206966" y="7043857"/>
            <a:ext cx="1938600" cy="2424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500" b="1" i="0" u="none" strike="noStrike" cap="none">
                <a:solidFill>
                  <a:srgbClr val="6F655D"/>
                </a:solidFill>
                <a:latin typeface="Playfair Display SemiBold"/>
                <a:ea typeface="Playfair Display SemiBold"/>
                <a:cs typeface="Playfair Display SemiBold"/>
                <a:sym typeface="Playfair Display SemiBold"/>
              </a:rPr>
              <a:t>Match Ratio</a:t>
            </a:r>
            <a:endParaRPr sz="1500" b="0" i="0" u="none" strike="noStrike" cap="none">
              <a:solidFill>
                <a:schemeClr val="dk1"/>
              </a:solidFill>
              <a:latin typeface="Calibri"/>
              <a:ea typeface="Calibri"/>
              <a:cs typeface="Calibri"/>
              <a:sym typeface="Calibri"/>
            </a:endParaRPr>
          </a:p>
        </p:txBody>
      </p:sp>
      <p:sp>
        <p:nvSpPr>
          <p:cNvPr id="292" name="Google Shape;292;p58"/>
          <p:cNvSpPr/>
          <p:nvPr/>
        </p:nvSpPr>
        <p:spPr>
          <a:xfrm>
            <a:off x="6206966" y="7379137"/>
            <a:ext cx="7702800" cy="2481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ublic Sans"/>
              <a:buNone/>
            </a:pPr>
            <a:r>
              <a:rPr lang="en-US" sz="1200" b="0" i="0" u="none" strike="noStrike" cap="none">
                <a:solidFill>
                  <a:srgbClr val="6F655D"/>
                </a:solidFill>
                <a:latin typeface="Public Sans"/>
                <a:ea typeface="Public Sans"/>
                <a:cs typeface="Public Sans"/>
                <a:sym typeface="Public Sans"/>
              </a:rPr>
              <a:t>Determines the proportion of job description skills found in the resume.</a:t>
            </a:r>
            <a:endParaRPr sz="1200" b="0" i="0" u="none" strike="noStrike" cap="none">
              <a:solidFill>
                <a:schemeClr val="dk1"/>
              </a:solidFill>
              <a:latin typeface="Calibri"/>
              <a:ea typeface="Calibri"/>
              <a:cs typeface="Calibri"/>
              <a:sym typeface="Calibri"/>
            </a:endParaRPr>
          </a:p>
        </p:txBody>
      </p:sp>
      <p:sp>
        <p:nvSpPr>
          <p:cNvPr id="293" name="Google Shape;293;p58"/>
          <p:cNvSpPr/>
          <p:nvPr/>
        </p:nvSpPr>
        <p:spPr>
          <a:xfrm>
            <a:off x="9965348" y="1914053"/>
            <a:ext cx="186000" cy="232500"/>
          </a:xfrm>
          <a:prstGeom prst="rect">
            <a:avLst/>
          </a:prstGeom>
          <a:noFill/>
          <a:ln>
            <a:noFill/>
          </a:ln>
        </p:spPr>
        <p:txBody>
          <a:bodyPr spcFirstLastPara="1" wrap="square" lIns="0" tIns="0" rIns="0" bIns="0" anchor="ctr" anchorCtr="0">
            <a:noAutofit/>
          </a:bodyPr>
          <a:lstStyle/>
          <a:p>
            <a:pPr marL="0" marR="0" lvl="0" indent="0" algn="ctr" rtl="0">
              <a:lnSpc>
                <a:spcPct val="158620"/>
              </a:lnSpc>
              <a:spcBef>
                <a:spcPts val="0"/>
              </a:spcBef>
              <a:spcAft>
                <a:spcPts val="0"/>
              </a:spcAft>
              <a:buClr>
                <a:srgbClr val="000000"/>
              </a:buClr>
              <a:buSzPts val="1450"/>
              <a:buFont typeface="Playfair Display SemiBold"/>
              <a:buNone/>
            </a:pPr>
            <a:r>
              <a:rPr lang="en-US" sz="2050" b="1" i="0" u="none" strike="noStrike" cap="none">
                <a:solidFill>
                  <a:srgbClr val="000000"/>
                </a:solidFill>
                <a:latin typeface="Playfair Display SemiBold"/>
                <a:ea typeface="Playfair Display SemiBold"/>
                <a:cs typeface="Playfair Display SemiBold"/>
                <a:sym typeface="Playfair Display SemiBold"/>
              </a:rPr>
              <a:t>1</a:t>
            </a:r>
            <a:endParaRPr sz="205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2645</Words>
  <Application>Microsoft Macintosh PowerPoint</Application>
  <PresentationFormat>Custom</PresentationFormat>
  <Paragraphs>301</Paragraphs>
  <Slides>26</Slides>
  <Notes>26</Notes>
  <HiddenSlides>1</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26</vt:i4>
      </vt:variant>
    </vt:vector>
  </HeadingPairs>
  <TitlesOfParts>
    <vt:vector size="41" baseType="lpstr">
      <vt:lpstr>Consolas</vt:lpstr>
      <vt:lpstr>Inter</vt:lpstr>
      <vt:lpstr>Public Sans</vt:lpstr>
      <vt:lpstr>Playfair Display</vt:lpstr>
      <vt:lpstr>Times New Roman</vt:lpstr>
      <vt:lpstr>Arial</vt:lpstr>
      <vt:lpstr>Public Sans Medium</vt:lpstr>
      <vt:lpstr>Open Sans</vt:lpstr>
      <vt:lpstr>Calibri</vt:lpstr>
      <vt:lpstr>Playfair Display SemiBold</vt:lpstr>
      <vt:lpstr>Crimson Pro</vt:lpstr>
      <vt:lpstr>Simple Light</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Priyadarshani, Shesadree</cp:lastModifiedBy>
  <cp:revision>4</cp:revision>
  <dcterms:modified xsi:type="dcterms:W3CDTF">2025-12-11T01:51:42Z</dcterms:modified>
</cp:coreProperties>
</file>